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3"/>
  </p:notesMasterIdLst>
  <p:sldIdLst>
    <p:sldId id="300" r:id="rId2"/>
    <p:sldId id="344" r:id="rId3"/>
    <p:sldId id="301" r:id="rId4"/>
    <p:sldId id="932" r:id="rId5"/>
    <p:sldId id="931" r:id="rId6"/>
    <p:sldId id="349" r:id="rId7"/>
    <p:sldId id="345" r:id="rId8"/>
    <p:sldId id="346" r:id="rId9"/>
    <p:sldId id="937" r:id="rId10"/>
    <p:sldId id="934" r:id="rId11"/>
    <p:sldId id="928" r:id="rId12"/>
    <p:sldId id="886" r:id="rId13"/>
    <p:sldId id="893" r:id="rId14"/>
    <p:sldId id="900" r:id="rId15"/>
    <p:sldId id="933" r:id="rId16"/>
    <p:sldId id="936" r:id="rId17"/>
    <p:sldId id="935" r:id="rId18"/>
    <p:sldId id="938" r:id="rId19"/>
    <p:sldId id="940" r:id="rId20"/>
    <p:sldId id="939" r:id="rId21"/>
    <p:sldId id="30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416A7DDE-E5CF-414B-8D80-946B77A607B6}">
          <p14:sldIdLst>
            <p14:sldId id="300"/>
            <p14:sldId id="344"/>
            <p14:sldId id="301"/>
            <p14:sldId id="932"/>
            <p14:sldId id="931"/>
            <p14:sldId id="349"/>
            <p14:sldId id="345"/>
            <p14:sldId id="346"/>
            <p14:sldId id="937"/>
            <p14:sldId id="934"/>
            <p14:sldId id="928"/>
            <p14:sldId id="886"/>
            <p14:sldId id="893"/>
            <p14:sldId id="900"/>
            <p14:sldId id="933"/>
            <p14:sldId id="936"/>
            <p14:sldId id="935"/>
            <p14:sldId id="938"/>
            <p14:sldId id="940"/>
            <p14:sldId id="939"/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68B"/>
    <a:srgbClr val="E2B700"/>
    <a:srgbClr val="FF9966"/>
    <a:srgbClr val="6600CC"/>
    <a:srgbClr val="FFCC00"/>
    <a:srgbClr val="E9C8FC"/>
    <a:srgbClr val="CCCCFF"/>
    <a:srgbClr val="5DBDFF"/>
    <a:srgbClr val="9966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1" autoAdjust="0"/>
    <p:restoredTop sz="83777" autoAdjust="0"/>
  </p:normalViewPr>
  <p:slideViewPr>
    <p:cSldViewPr snapToGrid="0">
      <p:cViewPr varScale="1">
        <p:scale>
          <a:sx n="74" d="100"/>
          <a:sy n="74" d="100"/>
        </p:scale>
        <p:origin x="898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anna GOTTI" userId="5b9ac1fe-01dd-416f-a1a4-1514e2aee7a7" providerId="ADAL" clId="{750E41F2-5536-4C04-B727-8F73D48631CD}"/>
    <pc:docChg chg="undo custSel addSld delSld modSld sldOrd modSection">
      <pc:chgData name="Arianna GOTTI" userId="5b9ac1fe-01dd-416f-a1a4-1514e2aee7a7" providerId="ADAL" clId="{750E41F2-5536-4C04-B727-8F73D48631CD}" dt="2025-06-16T13:33:07.661" v="1663" actId="1076"/>
      <pc:docMkLst>
        <pc:docMk/>
      </pc:docMkLst>
      <pc:sldChg chg="add del">
        <pc:chgData name="Arianna GOTTI" userId="5b9ac1fe-01dd-416f-a1a4-1514e2aee7a7" providerId="ADAL" clId="{750E41F2-5536-4C04-B727-8F73D48631CD}" dt="2025-06-16T09:42:50.647" v="26" actId="47"/>
        <pc:sldMkLst>
          <pc:docMk/>
          <pc:sldMk cId="4025178241" sldId="256"/>
        </pc:sldMkLst>
      </pc:sldChg>
      <pc:sldChg chg="modSp mod">
        <pc:chgData name="Arianna GOTTI" userId="5b9ac1fe-01dd-416f-a1a4-1514e2aee7a7" providerId="ADAL" clId="{750E41F2-5536-4C04-B727-8F73D48631CD}" dt="2025-06-16T09:45:43.751" v="155" actId="790"/>
        <pc:sldMkLst>
          <pc:docMk/>
          <pc:sldMk cId="3902171789" sldId="300"/>
        </pc:sldMkLst>
      </pc:sldChg>
      <pc:sldChg chg="modSp mod">
        <pc:chgData name="Arianna GOTTI" userId="5b9ac1fe-01dd-416f-a1a4-1514e2aee7a7" providerId="ADAL" clId="{750E41F2-5536-4C04-B727-8F73D48631CD}" dt="2025-06-16T09:45:43.751" v="155" actId="790"/>
        <pc:sldMkLst>
          <pc:docMk/>
          <pc:sldMk cId="1627473935" sldId="301"/>
        </pc:sldMkLst>
      </pc:sldChg>
      <pc:sldChg chg="del">
        <pc:chgData name="Arianna GOTTI" userId="5b9ac1fe-01dd-416f-a1a4-1514e2aee7a7" providerId="ADAL" clId="{750E41F2-5536-4C04-B727-8F73D48631CD}" dt="2025-06-16T09:45:02.339" v="75" actId="47"/>
        <pc:sldMkLst>
          <pc:docMk/>
          <pc:sldMk cId="2579713843" sldId="302"/>
        </pc:sldMkLst>
      </pc:sldChg>
      <pc:sldChg chg="modSp mod">
        <pc:chgData name="Arianna GOTTI" userId="5b9ac1fe-01dd-416f-a1a4-1514e2aee7a7" providerId="ADAL" clId="{750E41F2-5536-4C04-B727-8F73D48631CD}" dt="2025-06-16T09:58:52.256" v="738" actId="404"/>
        <pc:sldMkLst>
          <pc:docMk/>
          <pc:sldMk cId="3691042189" sldId="303"/>
        </pc:sldMkLst>
      </pc:sldChg>
      <pc:sldChg chg="delSp modSp add mod ord modClrScheme chgLayout">
        <pc:chgData name="Arianna GOTTI" userId="5b9ac1fe-01dd-416f-a1a4-1514e2aee7a7" providerId="ADAL" clId="{750E41F2-5536-4C04-B727-8F73D48631CD}" dt="2025-06-16T09:57:13.755" v="661" actId="20577"/>
        <pc:sldMkLst>
          <pc:docMk/>
          <pc:sldMk cId="499499807" sldId="344"/>
        </pc:sldMkLst>
      </pc:sldChg>
      <pc:sldChg chg="delSp modSp add mod modClrScheme chgLayout">
        <pc:chgData name="Arianna GOTTI" userId="5b9ac1fe-01dd-416f-a1a4-1514e2aee7a7" providerId="ADAL" clId="{750E41F2-5536-4C04-B727-8F73D48631CD}" dt="2025-06-16T09:45:43.751" v="155" actId="790"/>
        <pc:sldMkLst>
          <pc:docMk/>
          <pc:sldMk cId="2549751956" sldId="345"/>
        </pc:sldMkLst>
      </pc:sldChg>
      <pc:sldChg chg="delSp modSp add mod modClrScheme chgLayout">
        <pc:chgData name="Arianna GOTTI" userId="5b9ac1fe-01dd-416f-a1a4-1514e2aee7a7" providerId="ADAL" clId="{750E41F2-5536-4C04-B727-8F73D48631CD}" dt="2025-06-16T13:33:07.661" v="1663" actId="1076"/>
        <pc:sldMkLst>
          <pc:docMk/>
          <pc:sldMk cId="1195283797" sldId="346"/>
        </pc:sldMkLst>
      </pc:sldChg>
      <pc:sldChg chg="addSp delSp modSp add mod modClrScheme chgLayout">
        <pc:chgData name="Arianna GOTTI" userId="5b9ac1fe-01dd-416f-a1a4-1514e2aee7a7" providerId="ADAL" clId="{750E41F2-5536-4C04-B727-8F73D48631CD}" dt="2025-06-16T09:45:43.751" v="155" actId="790"/>
        <pc:sldMkLst>
          <pc:docMk/>
          <pc:sldMk cId="1065280888" sldId="349"/>
        </pc:sldMkLst>
      </pc:sldChg>
      <pc:sldChg chg="modSp add mod modClrScheme chgLayout">
        <pc:chgData name="Arianna GOTTI" userId="5b9ac1fe-01dd-416f-a1a4-1514e2aee7a7" providerId="ADAL" clId="{750E41F2-5536-4C04-B727-8F73D48631CD}" dt="2025-06-16T12:43:41.921" v="893" actId="20577"/>
        <pc:sldMkLst>
          <pc:docMk/>
          <pc:sldMk cId="4104055450" sldId="886"/>
        </pc:sldMkLst>
      </pc:sldChg>
      <pc:sldChg chg="addSp delSp modSp add mod modClrScheme chgLayout">
        <pc:chgData name="Arianna GOTTI" userId="5b9ac1fe-01dd-416f-a1a4-1514e2aee7a7" providerId="ADAL" clId="{750E41F2-5536-4C04-B727-8F73D48631CD}" dt="2025-06-16T12:01:13.197" v="739" actId="20577"/>
        <pc:sldMkLst>
          <pc:docMk/>
          <pc:sldMk cId="851150730" sldId="893"/>
        </pc:sldMkLst>
      </pc:sldChg>
      <pc:sldChg chg="addSp delSp modSp add mod modClrScheme chgLayout">
        <pc:chgData name="Arianna GOTTI" userId="5b9ac1fe-01dd-416f-a1a4-1514e2aee7a7" providerId="ADAL" clId="{750E41F2-5536-4C04-B727-8F73D48631CD}" dt="2025-06-16T09:55:07.663" v="480" actId="14100"/>
        <pc:sldMkLst>
          <pc:docMk/>
          <pc:sldMk cId="2386848548" sldId="900"/>
        </pc:sldMkLst>
      </pc:sldChg>
      <pc:sldChg chg="delSp modSp add mod modClrScheme chgLayout modNotesTx">
        <pc:chgData name="Arianna GOTTI" userId="5b9ac1fe-01dd-416f-a1a4-1514e2aee7a7" providerId="ADAL" clId="{750E41F2-5536-4C04-B727-8F73D48631CD}" dt="2025-06-16T09:47:56.350" v="306" actId="20577"/>
        <pc:sldMkLst>
          <pc:docMk/>
          <pc:sldMk cId="1071497130" sldId="928"/>
        </pc:sldMkLst>
      </pc:sldChg>
      <pc:sldChg chg="addSp delSp modSp add mod modClrScheme chgLayout">
        <pc:chgData name="Arianna GOTTI" userId="5b9ac1fe-01dd-416f-a1a4-1514e2aee7a7" providerId="ADAL" clId="{750E41F2-5536-4C04-B727-8F73D48631CD}" dt="2025-06-16T09:45:43.751" v="155" actId="790"/>
        <pc:sldMkLst>
          <pc:docMk/>
          <pc:sldMk cId="1721591839" sldId="931"/>
        </pc:sldMkLst>
      </pc:sldChg>
      <pc:sldChg chg="addSp delSp modSp add mod modClrScheme chgLayout">
        <pc:chgData name="Arianna GOTTI" userId="5b9ac1fe-01dd-416f-a1a4-1514e2aee7a7" providerId="ADAL" clId="{750E41F2-5536-4C04-B727-8F73D48631CD}" dt="2025-06-16T09:45:43.751" v="155" actId="790"/>
        <pc:sldMkLst>
          <pc:docMk/>
          <pc:sldMk cId="699125497" sldId="932"/>
        </pc:sldMkLst>
      </pc:sldChg>
      <pc:sldChg chg="delSp modSp add mod modClrScheme modAnim chgLayout">
        <pc:chgData name="Arianna GOTTI" userId="5b9ac1fe-01dd-416f-a1a4-1514e2aee7a7" providerId="ADAL" clId="{750E41F2-5536-4C04-B727-8F73D48631CD}" dt="2025-06-16T12:27:22.079" v="763"/>
        <pc:sldMkLst>
          <pc:docMk/>
          <pc:sldMk cId="1008409493" sldId="933"/>
        </pc:sldMkLst>
      </pc:sldChg>
      <pc:sldChg chg="delSp modSp add mod modClrScheme chgLayout">
        <pc:chgData name="Arianna GOTTI" userId="5b9ac1fe-01dd-416f-a1a4-1514e2aee7a7" providerId="ADAL" clId="{750E41F2-5536-4C04-B727-8F73D48631CD}" dt="2025-06-16T09:55:45.933" v="481" actId="14100"/>
        <pc:sldMkLst>
          <pc:docMk/>
          <pc:sldMk cId="3177903549" sldId="934"/>
        </pc:sldMkLst>
      </pc:sldChg>
      <pc:sldChg chg="delSp modSp add mod modClrScheme chgLayout">
        <pc:chgData name="Arianna GOTTI" userId="5b9ac1fe-01dd-416f-a1a4-1514e2aee7a7" providerId="ADAL" clId="{750E41F2-5536-4C04-B727-8F73D48631CD}" dt="2025-06-16T13:02:47.475" v="899" actId="166"/>
        <pc:sldMkLst>
          <pc:docMk/>
          <pc:sldMk cId="3365681323" sldId="935"/>
        </pc:sldMkLst>
      </pc:sldChg>
      <pc:sldChg chg="delSp modSp add mod modClrScheme chgLayout">
        <pc:chgData name="Arianna GOTTI" userId="5b9ac1fe-01dd-416f-a1a4-1514e2aee7a7" providerId="ADAL" clId="{750E41F2-5536-4C04-B727-8F73D48631CD}" dt="2025-06-16T13:13:13.984" v="1521" actId="12385"/>
        <pc:sldMkLst>
          <pc:docMk/>
          <pc:sldMk cId="2122738577" sldId="936"/>
        </pc:sldMkLst>
      </pc:sldChg>
      <pc:sldChg chg="modSp add mod">
        <pc:chgData name="Arianna GOTTI" userId="5b9ac1fe-01dd-416f-a1a4-1514e2aee7a7" providerId="ADAL" clId="{750E41F2-5536-4C04-B727-8F73D48631CD}" dt="2025-06-16T09:45:43.751" v="155" actId="790"/>
        <pc:sldMkLst>
          <pc:docMk/>
          <pc:sldMk cId="2084889207" sldId="937"/>
        </pc:sldMkLst>
      </pc:sldChg>
      <pc:sldChg chg="modSp add mod">
        <pc:chgData name="Arianna GOTTI" userId="5b9ac1fe-01dd-416f-a1a4-1514e2aee7a7" providerId="ADAL" clId="{750E41F2-5536-4C04-B727-8F73D48631CD}" dt="2025-06-16T09:57:46.165" v="679" actId="20577"/>
        <pc:sldMkLst>
          <pc:docMk/>
          <pc:sldMk cId="1383302558" sldId="938"/>
        </pc:sldMkLst>
      </pc:sldChg>
      <pc:sldChg chg="delSp modSp add mod ord modClrScheme chgLayout">
        <pc:chgData name="Arianna GOTTI" userId="5b9ac1fe-01dd-416f-a1a4-1514e2aee7a7" providerId="ADAL" clId="{750E41F2-5536-4C04-B727-8F73D48631CD}" dt="2025-06-16T13:22:10.912" v="1661" actId="20577"/>
        <pc:sldMkLst>
          <pc:docMk/>
          <pc:sldMk cId="11013903" sldId="939"/>
        </pc:sldMkLst>
      </pc:sldChg>
      <pc:sldChg chg="add">
        <pc:chgData name="Arianna GOTTI" userId="5b9ac1fe-01dd-416f-a1a4-1514e2aee7a7" providerId="ADAL" clId="{750E41F2-5536-4C04-B727-8F73D48631CD}" dt="2025-06-16T13:03:26.838" v="900" actId="2890"/>
        <pc:sldMkLst>
          <pc:docMk/>
          <pc:sldMk cId="2980005420" sldId="940"/>
        </pc:sldMkLst>
      </pc:sldChg>
      <pc:sldMasterChg chg="delSldLayout">
        <pc:chgData name="Arianna GOTTI" userId="5b9ac1fe-01dd-416f-a1a4-1514e2aee7a7" providerId="ADAL" clId="{750E41F2-5536-4C04-B727-8F73D48631CD}" dt="2025-06-16T09:42:50.647" v="26" actId="47"/>
        <pc:sldMasterMkLst>
          <pc:docMk/>
          <pc:sldMasterMk cId="3545088312" sldId="2147483714"/>
        </pc:sldMasterMkLst>
        <pc:sldLayoutChg chg="del">
          <pc:chgData name="Arianna GOTTI" userId="5b9ac1fe-01dd-416f-a1a4-1514e2aee7a7" providerId="ADAL" clId="{750E41F2-5536-4C04-B727-8F73D48631CD}" dt="2025-06-16T09:42:50.647" v="26" actId="47"/>
          <pc:sldLayoutMkLst>
            <pc:docMk/>
            <pc:sldMasterMk cId="3545088312" sldId="2147483714"/>
            <pc:sldLayoutMk cId="1576507603" sldId="2147483729"/>
          </pc:sldLayoutMkLst>
        </pc:sldLayoutChg>
      </pc:sldMasterChg>
    </pc:docChg>
  </pc:docChgLst>
  <pc:docChgLst>
    <pc:chgData name="Arianna GOTTI" userId="5b9ac1fe-01dd-416f-a1a4-1514e2aee7a7" providerId="ADAL" clId="{570C3BC5-9A91-40EA-AD13-805528085300}"/>
    <pc:docChg chg="modSld">
      <pc:chgData name="Arianna GOTTI" userId="5b9ac1fe-01dd-416f-a1a4-1514e2aee7a7" providerId="ADAL" clId="{570C3BC5-9A91-40EA-AD13-805528085300}" dt="2025-09-12T14:11:07.742" v="0" actId="167"/>
      <pc:docMkLst>
        <pc:docMk/>
      </pc:docMkLst>
      <pc:sldChg chg="modSp mod">
        <pc:chgData name="Arianna GOTTI" userId="5b9ac1fe-01dd-416f-a1a4-1514e2aee7a7" providerId="ADAL" clId="{570C3BC5-9A91-40EA-AD13-805528085300}" dt="2025-09-12T14:11:07.742" v="0" actId="167"/>
        <pc:sldMkLst>
          <pc:docMk/>
          <pc:sldMk cId="3365681323" sldId="935"/>
        </pc:sldMkLst>
        <pc:picChg chg="ord">
          <ac:chgData name="Arianna GOTTI" userId="5b9ac1fe-01dd-416f-a1a4-1514e2aee7a7" providerId="ADAL" clId="{570C3BC5-9A91-40EA-AD13-805528085300}" dt="2025-09-12T14:11:07.742" v="0" actId="167"/>
          <ac:picMkLst>
            <pc:docMk/>
            <pc:sldMk cId="3365681323" sldId="935"/>
            <ac:picMk id="7" creationId="{13A13EEB-8554-EFBB-B614-FC0FD9BDE7A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53F335-C020-4531-8967-53EFC0A68F25}" type="doc">
      <dgm:prSet loTypeId="urn:microsoft.com/office/officeart/2005/8/layout/radial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EEF34B24-921C-49D5-B364-C8CE0CC97886}">
      <dgm:prSet phldrT="[Text]"/>
      <dgm:spPr/>
      <dgm:t>
        <a:bodyPr/>
        <a:lstStyle/>
        <a:p>
          <a:r>
            <a:rPr lang="en-US" noProof="0" dirty="0"/>
            <a:t>Numerical simulation of CC</a:t>
          </a:r>
        </a:p>
      </dgm:t>
    </dgm:pt>
    <dgm:pt modelId="{D57C0757-919C-4022-9D63-22DF98E95E9B}" type="parTrans" cxnId="{59C541D8-2D2C-4DFB-A46B-1404B9B10462}">
      <dgm:prSet/>
      <dgm:spPr/>
      <dgm:t>
        <a:bodyPr/>
        <a:lstStyle/>
        <a:p>
          <a:endParaRPr lang="it-IT"/>
        </a:p>
      </dgm:t>
    </dgm:pt>
    <dgm:pt modelId="{810BEA7B-48E0-4DA0-95C7-4F89853906AB}" type="sibTrans" cxnId="{59C541D8-2D2C-4DFB-A46B-1404B9B10462}">
      <dgm:prSet/>
      <dgm:spPr/>
      <dgm:t>
        <a:bodyPr/>
        <a:lstStyle/>
        <a:p>
          <a:endParaRPr lang="it-IT"/>
        </a:p>
      </dgm:t>
    </dgm:pt>
    <dgm:pt modelId="{3AFDF7AB-4960-432F-B967-FD3786DF0C92}">
      <dgm:prSet phldrT="[Text]"/>
      <dgm:spPr/>
      <dgm:t>
        <a:bodyPr/>
        <a:lstStyle/>
        <a:p>
          <a:r>
            <a:rPr lang="en-US" noProof="0" dirty="0"/>
            <a:t>R&amp;D Groups or </a:t>
          </a:r>
          <a:r>
            <a:rPr lang="en-US" noProof="0" dirty="0" err="1"/>
            <a:t>Organisations</a:t>
          </a:r>
          <a:endParaRPr lang="en-US" noProof="0" dirty="0"/>
        </a:p>
      </dgm:t>
    </dgm:pt>
    <dgm:pt modelId="{41695B9B-6BA1-411C-BB9E-F1C07FFAC8D8}" type="parTrans" cxnId="{81277F0C-EAC5-46BF-8B2B-C695DA1284C4}">
      <dgm:prSet/>
      <dgm:spPr/>
      <dgm:t>
        <a:bodyPr/>
        <a:lstStyle/>
        <a:p>
          <a:endParaRPr lang="it-IT"/>
        </a:p>
      </dgm:t>
    </dgm:pt>
    <dgm:pt modelId="{5B8AA49C-F079-4F1E-A370-8BD195668342}" type="sibTrans" cxnId="{81277F0C-EAC5-46BF-8B2B-C695DA1284C4}">
      <dgm:prSet/>
      <dgm:spPr/>
      <dgm:t>
        <a:bodyPr/>
        <a:lstStyle/>
        <a:p>
          <a:endParaRPr lang="it-IT"/>
        </a:p>
      </dgm:t>
    </dgm:pt>
    <dgm:pt modelId="{F132C4EE-AE22-46CF-8324-DA4DDF2EF1EF}">
      <dgm:prSet phldrT="[Text]"/>
      <dgm:spPr/>
      <dgm:t>
        <a:bodyPr/>
        <a:lstStyle/>
        <a:p>
          <a:r>
            <a:rPr lang="en-US" noProof="0" dirty="0"/>
            <a:t>Technology provider</a:t>
          </a:r>
        </a:p>
      </dgm:t>
    </dgm:pt>
    <dgm:pt modelId="{C7AB2C17-B485-4553-BEDA-421A04C887BF}" type="parTrans" cxnId="{F8E5D808-7DBE-4F07-ADA7-843E69F851D0}">
      <dgm:prSet/>
      <dgm:spPr/>
      <dgm:t>
        <a:bodyPr/>
        <a:lstStyle/>
        <a:p>
          <a:endParaRPr lang="it-IT"/>
        </a:p>
      </dgm:t>
    </dgm:pt>
    <dgm:pt modelId="{C42EDB36-08E4-4EC9-945D-48DC03069792}" type="sibTrans" cxnId="{F8E5D808-7DBE-4F07-ADA7-843E69F851D0}">
      <dgm:prSet/>
      <dgm:spPr/>
      <dgm:t>
        <a:bodyPr/>
        <a:lstStyle/>
        <a:p>
          <a:endParaRPr lang="it-IT"/>
        </a:p>
      </dgm:t>
    </dgm:pt>
    <dgm:pt modelId="{6965250E-C195-4F86-96BB-BC76203FD982}">
      <dgm:prSet phldrT="[Text]"/>
      <dgm:spPr/>
      <dgm:t>
        <a:bodyPr/>
        <a:lstStyle/>
        <a:p>
          <a:r>
            <a:rPr lang="en-US" noProof="0" dirty="0"/>
            <a:t>Steelmaking PROCESS ENGINEERS</a:t>
          </a:r>
        </a:p>
      </dgm:t>
    </dgm:pt>
    <dgm:pt modelId="{B941E084-76CA-4953-B9D5-67B23400C7C0}" type="parTrans" cxnId="{B2218A7C-391D-4835-A77D-B70AB27948EB}">
      <dgm:prSet/>
      <dgm:spPr/>
      <dgm:t>
        <a:bodyPr/>
        <a:lstStyle/>
        <a:p>
          <a:endParaRPr lang="it-IT"/>
        </a:p>
      </dgm:t>
    </dgm:pt>
    <dgm:pt modelId="{8949C861-CBCC-4ACD-A745-E8CC30EA0767}" type="sibTrans" cxnId="{B2218A7C-391D-4835-A77D-B70AB27948EB}">
      <dgm:prSet/>
      <dgm:spPr/>
      <dgm:t>
        <a:bodyPr/>
        <a:lstStyle/>
        <a:p>
          <a:endParaRPr lang="it-IT"/>
        </a:p>
      </dgm:t>
    </dgm:pt>
    <dgm:pt modelId="{89A74800-8B46-463C-8202-908D3ABBF608}" type="pres">
      <dgm:prSet presAssocID="{E853F335-C020-4531-8967-53EFC0A68F25}" presName="composite" presStyleCnt="0">
        <dgm:presLayoutVars>
          <dgm:chMax val="1"/>
          <dgm:dir/>
          <dgm:resizeHandles val="exact"/>
        </dgm:presLayoutVars>
      </dgm:prSet>
      <dgm:spPr/>
    </dgm:pt>
    <dgm:pt modelId="{080391B4-6F2D-433A-A163-C584A9E5F488}" type="pres">
      <dgm:prSet presAssocID="{E853F335-C020-4531-8967-53EFC0A68F25}" presName="radial" presStyleCnt="0">
        <dgm:presLayoutVars>
          <dgm:animLvl val="ctr"/>
        </dgm:presLayoutVars>
      </dgm:prSet>
      <dgm:spPr/>
    </dgm:pt>
    <dgm:pt modelId="{422AC7AD-9976-47B7-8D63-F247DD759C37}" type="pres">
      <dgm:prSet presAssocID="{EEF34B24-921C-49D5-B364-C8CE0CC97886}" presName="centerShape" presStyleLbl="vennNode1" presStyleIdx="0" presStyleCnt="4" custScaleX="69010" custScaleY="60891" custLinFactNeighborY="-6866"/>
      <dgm:spPr>
        <a:prstGeom prst="triangle">
          <a:avLst/>
        </a:prstGeom>
      </dgm:spPr>
    </dgm:pt>
    <dgm:pt modelId="{66CD8943-93BD-472B-9C70-6023E8BA0A8C}" type="pres">
      <dgm:prSet presAssocID="{3AFDF7AB-4960-432F-B967-FD3786DF0C92}" presName="node" presStyleLbl="vennNode1" presStyleIdx="1" presStyleCnt="4" custScaleX="135314" custScaleY="135314">
        <dgm:presLayoutVars>
          <dgm:bulletEnabled val="1"/>
        </dgm:presLayoutVars>
      </dgm:prSet>
      <dgm:spPr/>
    </dgm:pt>
    <dgm:pt modelId="{A56C5467-F3F1-45AF-B9CF-037E1B17851F}" type="pres">
      <dgm:prSet presAssocID="{F132C4EE-AE22-46CF-8324-DA4DDF2EF1EF}" presName="node" presStyleLbl="vennNode1" presStyleIdx="2" presStyleCnt="4" custScaleX="135314" custScaleY="135314">
        <dgm:presLayoutVars>
          <dgm:bulletEnabled val="1"/>
        </dgm:presLayoutVars>
      </dgm:prSet>
      <dgm:spPr/>
    </dgm:pt>
    <dgm:pt modelId="{01DF41E2-885B-4A70-BF7B-82BF5ABF8C7C}" type="pres">
      <dgm:prSet presAssocID="{6965250E-C195-4F86-96BB-BC76203FD982}" presName="node" presStyleLbl="vennNode1" presStyleIdx="3" presStyleCnt="4" custScaleX="135314" custScaleY="135314">
        <dgm:presLayoutVars>
          <dgm:bulletEnabled val="1"/>
        </dgm:presLayoutVars>
      </dgm:prSet>
      <dgm:spPr/>
    </dgm:pt>
  </dgm:ptLst>
  <dgm:cxnLst>
    <dgm:cxn modelId="{856DB203-2260-45D8-9B64-25B6242C6B18}" type="presOf" srcId="{6965250E-C195-4F86-96BB-BC76203FD982}" destId="{01DF41E2-885B-4A70-BF7B-82BF5ABF8C7C}" srcOrd="0" destOrd="0" presId="urn:microsoft.com/office/officeart/2005/8/layout/radial3"/>
    <dgm:cxn modelId="{F8E5D808-7DBE-4F07-ADA7-843E69F851D0}" srcId="{EEF34B24-921C-49D5-B364-C8CE0CC97886}" destId="{F132C4EE-AE22-46CF-8324-DA4DDF2EF1EF}" srcOrd="1" destOrd="0" parTransId="{C7AB2C17-B485-4553-BEDA-421A04C887BF}" sibTransId="{C42EDB36-08E4-4EC9-945D-48DC03069792}"/>
    <dgm:cxn modelId="{81277F0C-EAC5-46BF-8B2B-C695DA1284C4}" srcId="{EEF34B24-921C-49D5-B364-C8CE0CC97886}" destId="{3AFDF7AB-4960-432F-B967-FD3786DF0C92}" srcOrd="0" destOrd="0" parTransId="{41695B9B-6BA1-411C-BB9E-F1C07FFAC8D8}" sibTransId="{5B8AA49C-F079-4F1E-A370-8BD195668342}"/>
    <dgm:cxn modelId="{3B5DA12C-3CA8-45D5-AA2E-2215A2712B9E}" type="presOf" srcId="{3AFDF7AB-4960-432F-B967-FD3786DF0C92}" destId="{66CD8943-93BD-472B-9C70-6023E8BA0A8C}" srcOrd="0" destOrd="0" presId="urn:microsoft.com/office/officeart/2005/8/layout/radial3"/>
    <dgm:cxn modelId="{AB5EEA2C-0009-424D-888F-183F8D1A1C8C}" type="presOf" srcId="{F132C4EE-AE22-46CF-8324-DA4DDF2EF1EF}" destId="{A56C5467-F3F1-45AF-B9CF-037E1B17851F}" srcOrd="0" destOrd="0" presId="urn:microsoft.com/office/officeart/2005/8/layout/radial3"/>
    <dgm:cxn modelId="{B2218A7C-391D-4835-A77D-B70AB27948EB}" srcId="{EEF34B24-921C-49D5-B364-C8CE0CC97886}" destId="{6965250E-C195-4F86-96BB-BC76203FD982}" srcOrd="2" destOrd="0" parTransId="{B941E084-76CA-4953-B9D5-67B23400C7C0}" sibTransId="{8949C861-CBCC-4ACD-A745-E8CC30EA0767}"/>
    <dgm:cxn modelId="{1F1ADCB4-6295-4581-B696-57A04FA42529}" type="presOf" srcId="{EEF34B24-921C-49D5-B364-C8CE0CC97886}" destId="{422AC7AD-9976-47B7-8D63-F247DD759C37}" srcOrd="0" destOrd="0" presId="urn:microsoft.com/office/officeart/2005/8/layout/radial3"/>
    <dgm:cxn modelId="{5A3412CB-0308-4451-A0AD-D33DDCC6A389}" type="presOf" srcId="{E853F335-C020-4531-8967-53EFC0A68F25}" destId="{89A74800-8B46-463C-8202-908D3ABBF608}" srcOrd="0" destOrd="0" presId="urn:microsoft.com/office/officeart/2005/8/layout/radial3"/>
    <dgm:cxn modelId="{59C541D8-2D2C-4DFB-A46B-1404B9B10462}" srcId="{E853F335-C020-4531-8967-53EFC0A68F25}" destId="{EEF34B24-921C-49D5-B364-C8CE0CC97886}" srcOrd="0" destOrd="0" parTransId="{D57C0757-919C-4022-9D63-22DF98E95E9B}" sibTransId="{810BEA7B-48E0-4DA0-95C7-4F89853906AB}"/>
    <dgm:cxn modelId="{085ABFB2-2F77-4043-B701-AD9669078648}" type="presParOf" srcId="{89A74800-8B46-463C-8202-908D3ABBF608}" destId="{080391B4-6F2D-433A-A163-C584A9E5F488}" srcOrd="0" destOrd="0" presId="urn:microsoft.com/office/officeart/2005/8/layout/radial3"/>
    <dgm:cxn modelId="{42B45574-0414-45F3-95C1-FE735B2A8C3A}" type="presParOf" srcId="{080391B4-6F2D-433A-A163-C584A9E5F488}" destId="{422AC7AD-9976-47B7-8D63-F247DD759C37}" srcOrd="0" destOrd="0" presId="urn:microsoft.com/office/officeart/2005/8/layout/radial3"/>
    <dgm:cxn modelId="{4BAFC28A-63C8-4EC0-91D4-8C1EA7C988CD}" type="presParOf" srcId="{080391B4-6F2D-433A-A163-C584A9E5F488}" destId="{66CD8943-93BD-472B-9C70-6023E8BA0A8C}" srcOrd="1" destOrd="0" presId="urn:microsoft.com/office/officeart/2005/8/layout/radial3"/>
    <dgm:cxn modelId="{E958F933-63B9-45D4-AAFC-B1413772D323}" type="presParOf" srcId="{080391B4-6F2D-433A-A163-C584A9E5F488}" destId="{A56C5467-F3F1-45AF-B9CF-037E1B17851F}" srcOrd="2" destOrd="0" presId="urn:microsoft.com/office/officeart/2005/8/layout/radial3"/>
    <dgm:cxn modelId="{A082F3E5-49FA-4657-96A4-2F14D83982DA}" type="presParOf" srcId="{080391B4-6F2D-433A-A163-C584A9E5F488}" destId="{01DF41E2-885B-4A70-BF7B-82BF5ABF8C7C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53F335-C020-4531-8967-53EFC0A68F25}" type="doc">
      <dgm:prSet loTypeId="urn:microsoft.com/office/officeart/2005/8/layout/radial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EEF34B24-921C-49D5-B364-C8CE0CC97886}">
      <dgm:prSet phldrT="[Text]"/>
      <dgm:spPr/>
      <dgm:t>
        <a:bodyPr/>
        <a:lstStyle/>
        <a:p>
          <a:r>
            <a:rPr lang="en-US" noProof="0" dirty="0"/>
            <a:t>Numerical simulation of CC</a:t>
          </a:r>
        </a:p>
      </dgm:t>
    </dgm:pt>
    <dgm:pt modelId="{D57C0757-919C-4022-9D63-22DF98E95E9B}" type="parTrans" cxnId="{59C541D8-2D2C-4DFB-A46B-1404B9B10462}">
      <dgm:prSet/>
      <dgm:spPr/>
      <dgm:t>
        <a:bodyPr/>
        <a:lstStyle/>
        <a:p>
          <a:endParaRPr lang="it-IT"/>
        </a:p>
      </dgm:t>
    </dgm:pt>
    <dgm:pt modelId="{810BEA7B-48E0-4DA0-95C7-4F89853906AB}" type="sibTrans" cxnId="{59C541D8-2D2C-4DFB-A46B-1404B9B10462}">
      <dgm:prSet/>
      <dgm:spPr/>
      <dgm:t>
        <a:bodyPr/>
        <a:lstStyle/>
        <a:p>
          <a:endParaRPr lang="it-IT"/>
        </a:p>
      </dgm:t>
    </dgm:pt>
    <dgm:pt modelId="{3AFDF7AB-4960-432F-B967-FD3786DF0C92}">
      <dgm:prSet phldrT="[Text]"/>
      <dgm:spPr/>
      <dgm:t>
        <a:bodyPr/>
        <a:lstStyle/>
        <a:p>
          <a:r>
            <a:rPr lang="en-US" noProof="0" dirty="0"/>
            <a:t>R&amp;D Groups or </a:t>
          </a:r>
          <a:r>
            <a:rPr lang="en-US" noProof="0" dirty="0" err="1"/>
            <a:t>Organisations</a:t>
          </a:r>
          <a:endParaRPr lang="en-US" noProof="0" dirty="0"/>
        </a:p>
      </dgm:t>
    </dgm:pt>
    <dgm:pt modelId="{41695B9B-6BA1-411C-BB9E-F1C07FFAC8D8}" type="parTrans" cxnId="{81277F0C-EAC5-46BF-8B2B-C695DA1284C4}">
      <dgm:prSet/>
      <dgm:spPr/>
      <dgm:t>
        <a:bodyPr/>
        <a:lstStyle/>
        <a:p>
          <a:endParaRPr lang="it-IT"/>
        </a:p>
      </dgm:t>
    </dgm:pt>
    <dgm:pt modelId="{5B8AA49C-F079-4F1E-A370-8BD195668342}" type="sibTrans" cxnId="{81277F0C-EAC5-46BF-8B2B-C695DA1284C4}">
      <dgm:prSet/>
      <dgm:spPr/>
      <dgm:t>
        <a:bodyPr/>
        <a:lstStyle/>
        <a:p>
          <a:endParaRPr lang="it-IT"/>
        </a:p>
      </dgm:t>
    </dgm:pt>
    <dgm:pt modelId="{F132C4EE-AE22-46CF-8324-DA4DDF2EF1EF}">
      <dgm:prSet phldrT="[Text]"/>
      <dgm:spPr/>
      <dgm:t>
        <a:bodyPr/>
        <a:lstStyle/>
        <a:p>
          <a:r>
            <a:rPr lang="en-US" noProof="0" dirty="0"/>
            <a:t>Equipment designers</a:t>
          </a:r>
        </a:p>
      </dgm:t>
    </dgm:pt>
    <dgm:pt modelId="{C7AB2C17-B485-4553-BEDA-421A04C887BF}" type="parTrans" cxnId="{F8E5D808-7DBE-4F07-ADA7-843E69F851D0}">
      <dgm:prSet/>
      <dgm:spPr/>
      <dgm:t>
        <a:bodyPr/>
        <a:lstStyle/>
        <a:p>
          <a:endParaRPr lang="it-IT"/>
        </a:p>
      </dgm:t>
    </dgm:pt>
    <dgm:pt modelId="{C42EDB36-08E4-4EC9-945D-48DC03069792}" type="sibTrans" cxnId="{F8E5D808-7DBE-4F07-ADA7-843E69F851D0}">
      <dgm:prSet/>
      <dgm:spPr/>
      <dgm:t>
        <a:bodyPr/>
        <a:lstStyle/>
        <a:p>
          <a:endParaRPr lang="it-IT"/>
        </a:p>
      </dgm:t>
    </dgm:pt>
    <dgm:pt modelId="{6965250E-C195-4F86-96BB-BC76203FD982}">
      <dgm:prSet phldrT="[Text]"/>
      <dgm:spPr/>
      <dgm:t>
        <a:bodyPr/>
        <a:lstStyle/>
        <a:p>
          <a:r>
            <a:rPr lang="en-US" noProof="0" dirty="0"/>
            <a:t>Steelmaking (e.g. PROCESS ENGINEERS)</a:t>
          </a:r>
        </a:p>
      </dgm:t>
    </dgm:pt>
    <dgm:pt modelId="{B941E084-76CA-4953-B9D5-67B23400C7C0}" type="parTrans" cxnId="{B2218A7C-391D-4835-A77D-B70AB27948EB}">
      <dgm:prSet/>
      <dgm:spPr/>
      <dgm:t>
        <a:bodyPr/>
        <a:lstStyle/>
        <a:p>
          <a:endParaRPr lang="it-IT"/>
        </a:p>
      </dgm:t>
    </dgm:pt>
    <dgm:pt modelId="{8949C861-CBCC-4ACD-A745-E8CC30EA0767}" type="sibTrans" cxnId="{B2218A7C-391D-4835-A77D-B70AB27948EB}">
      <dgm:prSet/>
      <dgm:spPr/>
      <dgm:t>
        <a:bodyPr/>
        <a:lstStyle/>
        <a:p>
          <a:endParaRPr lang="it-IT"/>
        </a:p>
      </dgm:t>
    </dgm:pt>
    <dgm:pt modelId="{89A74800-8B46-463C-8202-908D3ABBF608}" type="pres">
      <dgm:prSet presAssocID="{E853F335-C020-4531-8967-53EFC0A68F25}" presName="composite" presStyleCnt="0">
        <dgm:presLayoutVars>
          <dgm:chMax val="1"/>
          <dgm:dir/>
          <dgm:resizeHandles val="exact"/>
        </dgm:presLayoutVars>
      </dgm:prSet>
      <dgm:spPr/>
    </dgm:pt>
    <dgm:pt modelId="{080391B4-6F2D-433A-A163-C584A9E5F488}" type="pres">
      <dgm:prSet presAssocID="{E853F335-C020-4531-8967-53EFC0A68F25}" presName="radial" presStyleCnt="0">
        <dgm:presLayoutVars>
          <dgm:animLvl val="ctr"/>
        </dgm:presLayoutVars>
      </dgm:prSet>
      <dgm:spPr/>
    </dgm:pt>
    <dgm:pt modelId="{422AC7AD-9976-47B7-8D63-F247DD759C37}" type="pres">
      <dgm:prSet presAssocID="{EEF34B24-921C-49D5-B364-C8CE0CC97886}" presName="centerShape" presStyleLbl="vennNode1" presStyleIdx="0" presStyleCnt="4" custScaleX="69010" custScaleY="60891" custLinFactNeighborY="-6866"/>
      <dgm:spPr>
        <a:prstGeom prst="triangle">
          <a:avLst/>
        </a:prstGeom>
      </dgm:spPr>
    </dgm:pt>
    <dgm:pt modelId="{66CD8943-93BD-472B-9C70-6023E8BA0A8C}" type="pres">
      <dgm:prSet presAssocID="{3AFDF7AB-4960-432F-B967-FD3786DF0C92}" presName="node" presStyleLbl="vennNode1" presStyleIdx="1" presStyleCnt="4" custScaleX="135314" custScaleY="135314">
        <dgm:presLayoutVars>
          <dgm:bulletEnabled val="1"/>
        </dgm:presLayoutVars>
      </dgm:prSet>
      <dgm:spPr/>
    </dgm:pt>
    <dgm:pt modelId="{A56C5467-F3F1-45AF-B9CF-037E1B17851F}" type="pres">
      <dgm:prSet presAssocID="{F132C4EE-AE22-46CF-8324-DA4DDF2EF1EF}" presName="node" presStyleLbl="vennNode1" presStyleIdx="2" presStyleCnt="4" custScaleX="135314" custScaleY="135314">
        <dgm:presLayoutVars>
          <dgm:bulletEnabled val="1"/>
        </dgm:presLayoutVars>
      </dgm:prSet>
      <dgm:spPr/>
    </dgm:pt>
    <dgm:pt modelId="{01DF41E2-885B-4A70-BF7B-82BF5ABF8C7C}" type="pres">
      <dgm:prSet presAssocID="{6965250E-C195-4F86-96BB-BC76203FD982}" presName="node" presStyleLbl="vennNode1" presStyleIdx="3" presStyleCnt="4" custScaleX="135314" custScaleY="135314">
        <dgm:presLayoutVars>
          <dgm:bulletEnabled val="1"/>
        </dgm:presLayoutVars>
      </dgm:prSet>
      <dgm:spPr/>
    </dgm:pt>
  </dgm:ptLst>
  <dgm:cxnLst>
    <dgm:cxn modelId="{856DB203-2260-45D8-9B64-25B6242C6B18}" type="presOf" srcId="{6965250E-C195-4F86-96BB-BC76203FD982}" destId="{01DF41E2-885B-4A70-BF7B-82BF5ABF8C7C}" srcOrd="0" destOrd="0" presId="urn:microsoft.com/office/officeart/2005/8/layout/radial3"/>
    <dgm:cxn modelId="{F8E5D808-7DBE-4F07-ADA7-843E69F851D0}" srcId="{EEF34B24-921C-49D5-B364-C8CE0CC97886}" destId="{F132C4EE-AE22-46CF-8324-DA4DDF2EF1EF}" srcOrd="1" destOrd="0" parTransId="{C7AB2C17-B485-4553-BEDA-421A04C887BF}" sibTransId="{C42EDB36-08E4-4EC9-945D-48DC03069792}"/>
    <dgm:cxn modelId="{81277F0C-EAC5-46BF-8B2B-C695DA1284C4}" srcId="{EEF34B24-921C-49D5-B364-C8CE0CC97886}" destId="{3AFDF7AB-4960-432F-B967-FD3786DF0C92}" srcOrd="0" destOrd="0" parTransId="{41695B9B-6BA1-411C-BB9E-F1C07FFAC8D8}" sibTransId="{5B8AA49C-F079-4F1E-A370-8BD195668342}"/>
    <dgm:cxn modelId="{3B5DA12C-3CA8-45D5-AA2E-2215A2712B9E}" type="presOf" srcId="{3AFDF7AB-4960-432F-B967-FD3786DF0C92}" destId="{66CD8943-93BD-472B-9C70-6023E8BA0A8C}" srcOrd="0" destOrd="0" presId="urn:microsoft.com/office/officeart/2005/8/layout/radial3"/>
    <dgm:cxn modelId="{AB5EEA2C-0009-424D-888F-183F8D1A1C8C}" type="presOf" srcId="{F132C4EE-AE22-46CF-8324-DA4DDF2EF1EF}" destId="{A56C5467-F3F1-45AF-B9CF-037E1B17851F}" srcOrd="0" destOrd="0" presId="urn:microsoft.com/office/officeart/2005/8/layout/radial3"/>
    <dgm:cxn modelId="{B2218A7C-391D-4835-A77D-B70AB27948EB}" srcId="{EEF34B24-921C-49D5-B364-C8CE0CC97886}" destId="{6965250E-C195-4F86-96BB-BC76203FD982}" srcOrd="2" destOrd="0" parTransId="{B941E084-76CA-4953-B9D5-67B23400C7C0}" sibTransId="{8949C861-CBCC-4ACD-A745-E8CC30EA0767}"/>
    <dgm:cxn modelId="{1F1ADCB4-6295-4581-B696-57A04FA42529}" type="presOf" srcId="{EEF34B24-921C-49D5-B364-C8CE0CC97886}" destId="{422AC7AD-9976-47B7-8D63-F247DD759C37}" srcOrd="0" destOrd="0" presId="urn:microsoft.com/office/officeart/2005/8/layout/radial3"/>
    <dgm:cxn modelId="{5A3412CB-0308-4451-A0AD-D33DDCC6A389}" type="presOf" srcId="{E853F335-C020-4531-8967-53EFC0A68F25}" destId="{89A74800-8B46-463C-8202-908D3ABBF608}" srcOrd="0" destOrd="0" presId="urn:microsoft.com/office/officeart/2005/8/layout/radial3"/>
    <dgm:cxn modelId="{59C541D8-2D2C-4DFB-A46B-1404B9B10462}" srcId="{E853F335-C020-4531-8967-53EFC0A68F25}" destId="{EEF34B24-921C-49D5-B364-C8CE0CC97886}" srcOrd="0" destOrd="0" parTransId="{D57C0757-919C-4022-9D63-22DF98E95E9B}" sibTransId="{810BEA7B-48E0-4DA0-95C7-4F89853906AB}"/>
    <dgm:cxn modelId="{085ABFB2-2F77-4043-B701-AD9669078648}" type="presParOf" srcId="{89A74800-8B46-463C-8202-908D3ABBF608}" destId="{080391B4-6F2D-433A-A163-C584A9E5F488}" srcOrd="0" destOrd="0" presId="urn:microsoft.com/office/officeart/2005/8/layout/radial3"/>
    <dgm:cxn modelId="{42B45574-0414-45F3-95C1-FE735B2A8C3A}" type="presParOf" srcId="{080391B4-6F2D-433A-A163-C584A9E5F488}" destId="{422AC7AD-9976-47B7-8D63-F247DD759C37}" srcOrd="0" destOrd="0" presId="urn:microsoft.com/office/officeart/2005/8/layout/radial3"/>
    <dgm:cxn modelId="{4BAFC28A-63C8-4EC0-91D4-8C1EA7C988CD}" type="presParOf" srcId="{080391B4-6F2D-433A-A163-C584A9E5F488}" destId="{66CD8943-93BD-472B-9C70-6023E8BA0A8C}" srcOrd="1" destOrd="0" presId="urn:microsoft.com/office/officeart/2005/8/layout/radial3"/>
    <dgm:cxn modelId="{E958F933-63B9-45D4-AAFC-B1413772D323}" type="presParOf" srcId="{080391B4-6F2D-433A-A163-C584A9E5F488}" destId="{A56C5467-F3F1-45AF-B9CF-037E1B17851F}" srcOrd="2" destOrd="0" presId="urn:microsoft.com/office/officeart/2005/8/layout/radial3"/>
    <dgm:cxn modelId="{A082F3E5-49FA-4657-96A4-2F14D83982DA}" type="presParOf" srcId="{080391B4-6F2D-433A-A163-C584A9E5F488}" destId="{01DF41E2-885B-4A70-BF7B-82BF5ABF8C7C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88813A-D282-4259-8B22-A4194AA5A745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BEAAA34-E47B-410A-99D2-DA86EAC1BE8E}">
      <dgm:prSet phldrT="[Text]" custT="1"/>
      <dgm:spPr>
        <a:solidFill>
          <a:srgbClr val="156082">
            <a:alpha val="27843"/>
          </a:srgbClr>
        </a:solidFill>
      </dgm:spPr>
      <dgm:t>
        <a:bodyPr/>
        <a:lstStyle/>
        <a:p>
          <a:r>
            <a:rPr lang="en-US" sz="1800" b="1" noProof="0" dirty="0">
              <a:solidFill>
                <a:schemeClr val="tx2"/>
              </a:solidFill>
            </a:rPr>
            <a:t>TECHNOLOGY PROVIDER</a:t>
          </a:r>
          <a:endParaRPr lang="en-US" sz="2000" b="1" noProof="0" dirty="0">
            <a:solidFill>
              <a:schemeClr val="tx2"/>
            </a:solidFill>
          </a:endParaRPr>
        </a:p>
      </dgm:t>
    </dgm:pt>
    <dgm:pt modelId="{7D4D5124-11D4-4740-8B69-70371B463157}" type="parTrans" cxnId="{817DD5B5-0DB1-4761-A71A-FBEBEB11A1E9}">
      <dgm:prSet/>
      <dgm:spPr/>
      <dgm:t>
        <a:bodyPr/>
        <a:lstStyle/>
        <a:p>
          <a:endParaRPr lang="it-IT"/>
        </a:p>
      </dgm:t>
    </dgm:pt>
    <dgm:pt modelId="{C1D741B1-A686-498E-BEDF-E9CF188B067B}" type="sibTrans" cxnId="{817DD5B5-0DB1-4761-A71A-FBEBEB11A1E9}">
      <dgm:prSet/>
      <dgm:spPr/>
      <dgm:t>
        <a:bodyPr/>
        <a:lstStyle/>
        <a:p>
          <a:endParaRPr lang="it-IT"/>
        </a:p>
      </dgm:t>
    </dgm:pt>
    <dgm:pt modelId="{B29384E7-5EA8-4A93-8988-50761AE0BEEF}">
      <dgm:prSet phldrT="[Text]" custT="1"/>
      <dgm:spPr>
        <a:solidFill>
          <a:srgbClr val="156082">
            <a:alpha val="10980"/>
          </a:srgbClr>
        </a:solidFill>
        <a:ln>
          <a:solidFill>
            <a:srgbClr val="FFFFFF">
              <a:alpha val="21176"/>
            </a:srgbClr>
          </a:solidFill>
        </a:ln>
      </dgm:spPr>
      <dgm:t>
        <a:bodyPr/>
        <a:lstStyle/>
        <a:p>
          <a:r>
            <a:rPr lang="en-US" sz="2000" b="1" noProof="0" dirty="0">
              <a:solidFill>
                <a:schemeClr val="tx2"/>
              </a:solidFill>
            </a:rPr>
            <a:t>STEELMAKER</a:t>
          </a:r>
        </a:p>
      </dgm:t>
    </dgm:pt>
    <dgm:pt modelId="{A563C2B1-A57C-4201-9BBF-BB4BD12C737B}" type="parTrans" cxnId="{A0F671A0-001B-4968-B0AA-5A0F12E5E809}">
      <dgm:prSet/>
      <dgm:spPr/>
      <dgm:t>
        <a:bodyPr/>
        <a:lstStyle/>
        <a:p>
          <a:endParaRPr lang="it-IT"/>
        </a:p>
      </dgm:t>
    </dgm:pt>
    <dgm:pt modelId="{CE888CC2-B0B4-485C-87E4-FE1124885AFD}" type="sibTrans" cxnId="{A0F671A0-001B-4968-B0AA-5A0F12E5E809}">
      <dgm:prSet/>
      <dgm:spPr/>
      <dgm:t>
        <a:bodyPr/>
        <a:lstStyle/>
        <a:p>
          <a:endParaRPr lang="it-IT"/>
        </a:p>
      </dgm:t>
    </dgm:pt>
    <dgm:pt modelId="{7290D3B9-736A-4B1F-8189-E9AD8CCB7067}">
      <dgm:prSet phldrT="[Text]" custT="1"/>
      <dgm:spPr>
        <a:solidFill>
          <a:srgbClr val="156082">
            <a:alpha val="20000"/>
          </a:srgbClr>
        </a:solidFill>
      </dgm:spPr>
      <dgm:t>
        <a:bodyPr/>
        <a:lstStyle/>
        <a:p>
          <a:r>
            <a:rPr lang="en-US" sz="2000" b="1" noProof="0" dirty="0">
              <a:solidFill>
                <a:schemeClr val="tx2"/>
              </a:solidFill>
            </a:rPr>
            <a:t>SOFTWARE EDITOR</a:t>
          </a:r>
        </a:p>
      </dgm:t>
    </dgm:pt>
    <dgm:pt modelId="{A56A4C7E-89BC-4C12-93D0-D62E74BF36D0}" type="parTrans" cxnId="{6DA2F48D-57B9-4694-811E-F70CA9BB1A8E}">
      <dgm:prSet/>
      <dgm:spPr/>
      <dgm:t>
        <a:bodyPr/>
        <a:lstStyle/>
        <a:p>
          <a:endParaRPr lang="it-IT"/>
        </a:p>
      </dgm:t>
    </dgm:pt>
    <dgm:pt modelId="{30C90CE1-B41A-43B3-8B2A-AC2E15D0B0F9}" type="sibTrans" cxnId="{6DA2F48D-57B9-4694-811E-F70CA9BB1A8E}">
      <dgm:prSet/>
      <dgm:spPr/>
      <dgm:t>
        <a:bodyPr/>
        <a:lstStyle/>
        <a:p>
          <a:endParaRPr lang="it-IT"/>
        </a:p>
      </dgm:t>
    </dgm:pt>
    <dgm:pt modelId="{0B1D58A2-C6B1-4815-A6E3-81DB0BA8DBDC}" type="pres">
      <dgm:prSet presAssocID="{9A88813A-D282-4259-8B22-A4194AA5A745}" presName="compositeShape" presStyleCnt="0">
        <dgm:presLayoutVars>
          <dgm:chMax val="7"/>
          <dgm:dir/>
          <dgm:resizeHandles val="exact"/>
        </dgm:presLayoutVars>
      </dgm:prSet>
      <dgm:spPr/>
    </dgm:pt>
    <dgm:pt modelId="{71E36087-C88F-473E-9142-7C6AD9F32FEB}" type="pres">
      <dgm:prSet presAssocID="{9A88813A-D282-4259-8B22-A4194AA5A745}" presName="wedge1" presStyleLbl="node1" presStyleIdx="0" presStyleCnt="3"/>
      <dgm:spPr/>
    </dgm:pt>
    <dgm:pt modelId="{F4B907DA-B6FD-4E85-B469-2374ACF57E57}" type="pres">
      <dgm:prSet presAssocID="{9A88813A-D282-4259-8B22-A4194AA5A745}" presName="dummy1a" presStyleCnt="0"/>
      <dgm:spPr/>
    </dgm:pt>
    <dgm:pt modelId="{CFEB0013-0EC5-426C-98E9-2FC40BDF346B}" type="pres">
      <dgm:prSet presAssocID="{9A88813A-D282-4259-8B22-A4194AA5A745}" presName="dummy1b" presStyleCnt="0"/>
      <dgm:spPr/>
    </dgm:pt>
    <dgm:pt modelId="{645CC4C1-46A9-4711-99B7-3285646C72C0}" type="pres">
      <dgm:prSet presAssocID="{9A88813A-D282-4259-8B22-A4194AA5A74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7690B49-E25D-4EFF-BB66-8A993E897737}" type="pres">
      <dgm:prSet presAssocID="{9A88813A-D282-4259-8B22-A4194AA5A745}" presName="wedge2" presStyleLbl="node1" presStyleIdx="1" presStyleCnt="3"/>
      <dgm:spPr/>
    </dgm:pt>
    <dgm:pt modelId="{56C1BE6B-C873-4D2F-9447-DB8D6B8C1D8B}" type="pres">
      <dgm:prSet presAssocID="{9A88813A-D282-4259-8B22-A4194AA5A745}" presName="dummy2a" presStyleCnt="0"/>
      <dgm:spPr/>
    </dgm:pt>
    <dgm:pt modelId="{D9EC2CF0-30C7-4518-B82D-4F0BA95E87DB}" type="pres">
      <dgm:prSet presAssocID="{9A88813A-D282-4259-8B22-A4194AA5A745}" presName="dummy2b" presStyleCnt="0"/>
      <dgm:spPr/>
    </dgm:pt>
    <dgm:pt modelId="{F092F142-EF9B-4530-B4DD-56BB9EAF2599}" type="pres">
      <dgm:prSet presAssocID="{9A88813A-D282-4259-8B22-A4194AA5A74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2D85C9E-77D6-47AA-9D7B-54157E6CD469}" type="pres">
      <dgm:prSet presAssocID="{9A88813A-D282-4259-8B22-A4194AA5A745}" presName="wedge3" presStyleLbl="node1" presStyleIdx="2" presStyleCnt="3"/>
      <dgm:spPr/>
    </dgm:pt>
    <dgm:pt modelId="{2841D64B-2940-4BB7-89BF-C7B9A1052866}" type="pres">
      <dgm:prSet presAssocID="{9A88813A-D282-4259-8B22-A4194AA5A745}" presName="dummy3a" presStyleCnt="0"/>
      <dgm:spPr/>
    </dgm:pt>
    <dgm:pt modelId="{F3FD2C32-C986-41C4-96EE-48DFB4747BF6}" type="pres">
      <dgm:prSet presAssocID="{9A88813A-D282-4259-8B22-A4194AA5A745}" presName="dummy3b" presStyleCnt="0"/>
      <dgm:spPr/>
    </dgm:pt>
    <dgm:pt modelId="{5E0D42C7-E4B3-4A57-AE83-B21835173AC9}" type="pres">
      <dgm:prSet presAssocID="{9A88813A-D282-4259-8B22-A4194AA5A74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DC3F6CF-329E-4E85-8385-9130B881C03A}" type="pres">
      <dgm:prSet presAssocID="{C1D741B1-A686-498E-BEDF-E9CF188B067B}" presName="arrowWedge1" presStyleLbl="fgSibTrans2D1" presStyleIdx="0" presStyleCnt="3"/>
      <dgm:spPr/>
    </dgm:pt>
    <dgm:pt modelId="{54C9C7C9-9DAC-4140-982C-AF771465768C}" type="pres">
      <dgm:prSet presAssocID="{CE888CC2-B0B4-485C-87E4-FE1124885AFD}" presName="arrowWedge2" presStyleLbl="fgSibTrans2D1" presStyleIdx="1" presStyleCnt="3"/>
      <dgm:spPr/>
    </dgm:pt>
    <dgm:pt modelId="{86510E73-CF1A-4140-8A9E-8DE04AF55871}" type="pres">
      <dgm:prSet presAssocID="{30C90CE1-B41A-43B3-8B2A-AC2E15D0B0F9}" presName="arrowWedge3" presStyleLbl="fgSibTrans2D1" presStyleIdx="2" presStyleCnt="3"/>
      <dgm:spPr/>
    </dgm:pt>
  </dgm:ptLst>
  <dgm:cxnLst>
    <dgm:cxn modelId="{0AE82310-ACCF-4959-9E8C-DBD18248D0C6}" type="presOf" srcId="{B29384E7-5EA8-4A93-8988-50761AE0BEEF}" destId="{37690B49-E25D-4EFF-BB66-8A993E897737}" srcOrd="0" destOrd="0" presId="urn:microsoft.com/office/officeart/2005/8/layout/cycle8"/>
    <dgm:cxn modelId="{742B2030-8B50-4590-B691-BBED290B9881}" type="presOf" srcId="{B29384E7-5EA8-4A93-8988-50761AE0BEEF}" destId="{F092F142-EF9B-4530-B4DD-56BB9EAF2599}" srcOrd="1" destOrd="0" presId="urn:microsoft.com/office/officeart/2005/8/layout/cycle8"/>
    <dgm:cxn modelId="{49A9D560-44A5-4B88-A0BB-8A3D74F5B807}" type="presOf" srcId="{2BEAAA34-E47B-410A-99D2-DA86EAC1BE8E}" destId="{71E36087-C88F-473E-9142-7C6AD9F32FEB}" srcOrd="0" destOrd="0" presId="urn:microsoft.com/office/officeart/2005/8/layout/cycle8"/>
    <dgm:cxn modelId="{4AEFB16A-0DD8-461C-84F3-9244C8CF21E0}" type="presOf" srcId="{7290D3B9-736A-4B1F-8189-E9AD8CCB7067}" destId="{B2D85C9E-77D6-47AA-9D7B-54157E6CD469}" srcOrd="0" destOrd="0" presId="urn:microsoft.com/office/officeart/2005/8/layout/cycle8"/>
    <dgm:cxn modelId="{54BBB588-30B2-48D5-AC2B-885D6F118FCE}" type="presOf" srcId="{9A88813A-D282-4259-8B22-A4194AA5A745}" destId="{0B1D58A2-C6B1-4815-A6E3-81DB0BA8DBDC}" srcOrd="0" destOrd="0" presId="urn:microsoft.com/office/officeart/2005/8/layout/cycle8"/>
    <dgm:cxn modelId="{6DA2F48D-57B9-4694-811E-F70CA9BB1A8E}" srcId="{9A88813A-D282-4259-8B22-A4194AA5A745}" destId="{7290D3B9-736A-4B1F-8189-E9AD8CCB7067}" srcOrd="2" destOrd="0" parTransId="{A56A4C7E-89BC-4C12-93D0-D62E74BF36D0}" sibTransId="{30C90CE1-B41A-43B3-8B2A-AC2E15D0B0F9}"/>
    <dgm:cxn modelId="{76922693-A69B-4F35-80C6-82A958A60AB4}" type="presOf" srcId="{2BEAAA34-E47B-410A-99D2-DA86EAC1BE8E}" destId="{645CC4C1-46A9-4711-99B7-3285646C72C0}" srcOrd="1" destOrd="0" presId="urn:microsoft.com/office/officeart/2005/8/layout/cycle8"/>
    <dgm:cxn modelId="{B8DC3DA0-0EC3-4A98-8891-8E6273988997}" type="presOf" srcId="{7290D3B9-736A-4B1F-8189-E9AD8CCB7067}" destId="{5E0D42C7-E4B3-4A57-AE83-B21835173AC9}" srcOrd="1" destOrd="0" presId="urn:microsoft.com/office/officeart/2005/8/layout/cycle8"/>
    <dgm:cxn modelId="{A0F671A0-001B-4968-B0AA-5A0F12E5E809}" srcId="{9A88813A-D282-4259-8B22-A4194AA5A745}" destId="{B29384E7-5EA8-4A93-8988-50761AE0BEEF}" srcOrd="1" destOrd="0" parTransId="{A563C2B1-A57C-4201-9BBF-BB4BD12C737B}" sibTransId="{CE888CC2-B0B4-485C-87E4-FE1124885AFD}"/>
    <dgm:cxn modelId="{817DD5B5-0DB1-4761-A71A-FBEBEB11A1E9}" srcId="{9A88813A-D282-4259-8B22-A4194AA5A745}" destId="{2BEAAA34-E47B-410A-99D2-DA86EAC1BE8E}" srcOrd="0" destOrd="0" parTransId="{7D4D5124-11D4-4740-8B69-70371B463157}" sibTransId="{C1D741B1-A686-498E-BEDF-E9CF188B067B}"/>
    <dgm:cxn modelId="{C9BDF8F0-3C5F-48D7-B5B9-4D7527970579}" type="presParOf" srcId="{0B1D58A2-C6B1-4815-A6E3-81DB0BA8DBDC}" destId="{71E36087-C88F-473E-9142-7C6AD9F32FEB}" srcOrd="0" destOrd="0" presId="urn:microsoft.com/office/officeart/2005/8/layout/cycle8"/>
    <dgm:cxn modelId="{5BC4CCD8-9CA4-4719-959D-720AC1319A8E}" type="presParOf" srcId="{0B1D58A2-C6B1-4815-A6E3-81DB0BA8DBDC}" destId="{F4B907DA-B6FD-4E85-B469-2374ACF57E57}" srcOrd="1" destOrd="0" presId="urn:microsoft.com/office/officeart/2005/8/layout/cycle8"/>
    <dgm:cxn modelId="{85EFF675-7C4A-4E7F-9F3F-12473F44E7D4}" type="presParOf" srcId="{0B1D58A2-C6B1-4815-A6E3-81DB0BA8DBDC}" destId="{CFEB0013-0EC5-426C-98E9-2FC40BDF346B}" srcOrd="2" destOrd="0" presId="urn:microsoft.com/office/officeart/2005/8/layout/cycle8"/>
    <dgm:cxn modelId="{9CFBDFD6-FA30-40CF-AA45-669861C9534F}" type="presParOf" srcId="{0B1D58A2-C6B1-4815-A6E3-81DB0BA8DBDC}" destId="{645CC4C1-46A9-4711-99B7-3285646C72C0}" srcOrd="3" destOrd="0" presId="urn:microsoft.com/office/officeart/2005/8/layout/cycle8"/>
    <dgm:cxn modelId="{9339B3B0-D8D7-4DB5-9F73-50440521D61C}" type="presParOf" srcId="{0B1D58A2-C6B1-4815-A6E3-81DB0BA8DBDC}" destId="{37690B49-E25D-4EFF-BB66-8A993E897737}" srcOrd="4" destOrd="0" presId="urn:microsoft.com/office/officeart/2005/8/layout/cycle8"/>
    <dgm:cxn modelId="{B34C863A-48DE-4854-A687-7A22C787FB91}" type="presParOf" srcId="{0B1D58A2-C6B1-4815-A6E3-81DB0BA8DBDC}" destId="{56C1BE6B-C873-4D2F-9447-DB8D6B8C1D8B}" srcOrd="5" destOrd="0" presId="urn:microsoft.com/office/officeart/2005/8/layout/cycle8"/>
    <dgm:cxn modelId="{9779C5A4-5DBD-4B35-BBB8-311AB58569C2}" type="presParOf" srcId="{0B1D58A2-C6B1-4815-A6E3-81DB0BA8DBDC}" destId="{D9EC2CF0-30C7-4518-B82D-4F0BA95E87DB}" srcOrd="6" destOrd="0" presId="urn:microsoft.com/office/officeart/2005/8/layout/cycle8"/>
    <dgm:cxn modelId="{F2333E78-A520-47DB-8C04-8AFF22755F0E}" type="presParOf" srcId="{0B1D58A2-C6B1-4815-A6E3-81DB0BA8DBDC}" destId="{F092F142-EF9B-4530-B4DD-56BB9EAF2599}" srcOrd="7" destOrd="0" presId="urn:microsoft.com/office/officeart/2005/8/layout/cycle8"/>
    <dgm:cxn modelId="{55A9C184-5E5E-4BB0-A621-C251CBED665E}" type="presParOf" srcId="{0B1D58A2-C6B1-4815-A6E3-81DB0BA8DBDC}" destId="{B2D85C9E-77D6-47AA-9D7B-54157E6CD469}" srcOrd="8" destOrd="0" presId="urn:microsoft.com/office/officeart/2005/8/layout/cycle8"/>
    <dgm:cxn modelId="{63C77AD1-665C-4D79-A448-50A235F3C5F3}" type="presParOf" srcId="{0B1D58A2-C6B1-4815-A6E3-81DB0BA8DBDC}" destId="{2841D64B-2940-4BB7-89BF-C7B9A1052866}" srcOrd="9" destOrd="0" presId="urn:microsoft.com/office/officeart/2005/8/layout/cycle8"/>
    <dgm:cxn modelId="{A67393CF-FF2E-4E01-AAAD-6A0FE0CF9D9F}" type="presParOf" srcId="{0B1D58A2-C6B1-4815-A6E3-81DB0BA8DBDC}" destId="{F3FD2C32-C986-41C4-96EE-48DFB4747BF6}" srcOrd="10" destOrd="0" presId="urn:microsoft.com/office/officeart/2005/8/layout/cycle8"/>
    <dgm:cxn modelId="{BD98F424-5D80-4CC1-8C99-755AD1DC79D2}" type="presParOf" srcId="{0B1D58A2-C6B1-4815-A6E3-81DB0BA8DBDC}" destId="{5E0D42C7-E4B3-4A57-AE83-B21835173AC9}" srcOrd="11" destOrd="0" presId="urn:microsoft.com/office/officeart/2005/8/layout/cycle8"/>
    <dgm:cxn modelId="{7D05A4D3-AA69-4835-9F41-0A2483FBAD15}" type="presParOf" srcId="{0B1D58A2-C6B1-4815-A6E3-81DB0BA8DBDC}" destId="{6DC3F6CF-329E-4E85-8385-9130B881C03A}" srcOrd="12" destOrd="0" presId="urn:microsoft.com/office/officeart/2005/8/layout/cycle8"/>
    <dgm:cxn modelId="{A93914A4-FFEF-4C31-AC7F-4973DFB78058}" type="presParOf" srcId="{0B1D58A2-C6B1-4815-A6E3-81DB0BA8DBDC}" destId="{54C9C7C9-9DAC-4140-982C-AF771465768C}" srcOrd="13" destOrd="0" presId="urn:microsoft.com/office/officeart/2005/8/layout/cycle8"/>
    <dgm:cxn modelId="{62382AF7-1269-4D9D-A836-2D685591D141}" type="presParOf" srcId="{0B1D58A2-C6B1-4815-A6E3-81DB0BA8DBDC}" destId="{86510E73-CF1A-4140-8A9E-8DE04AF55871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88813A-D282-4259-8B22-A4194AA5A745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2BEAAA34-E47B-410A-99D2-DA86EAC1BE8E}">
      <dgm:prSet phldrT="[Text]" custT="1"/>
      <dgm:spPr>
        <a:solidFill>
          <a:srgbClr val="156082">
            <a:alpha val="27843"/>
          </a:srgbClr>
        </a:solidFill>
      </dgm:spPr>
      <dgm:t>
        <a:bodyPr/>
        <a:lstStyle/>
        <a:p>
          <a:r>
            <a:rPr lang="en-US" sz="1400" b="1" noProof="0" dirty="0">
              <a:solidFill>
                <a:schemeClr val="accent6"/>
              </a:solidFill>
              <a:highlight>
                <a:srgbClr val="FFFFFF"/>
              </a:highlight>
            </a:rPr>
            <a:t>TECHNOLOGY PROVIDER</a:t>
          </a:r>
        </a:p>
      </dgm:t>
    </dgm:pt>
    <dgm:pt modelId="{7D4D5124-11D4-4740-8B69-70371B463157}" type="parTrans" cxnId="{817DD5B5-0DB1-4761-A71A-FBEBEB11A1E9}">
      <dgm:prSet/>
      <dgm:spPr/>
      <dgm:t>
        <a:bodyPr/>
        <a:lstStyle/>
        <a:p>
          <a:endParaRPr lang="it-IT"/>
        </a:p>
      </dgm:t>
    </dgm:pt>
    <dgm:pt modelId="{C1D741B1-A686-498E-BEDF-E9CF188B067B}" type="sibTrans" cxnId="{817DD5B5-0DB1-4761-A71A-FBEBEB11A1E9}">
      <dgm:prSet/>
      <dgm:spPr/>
      <dgm:t>
        <a:bodyPr/>
        <a:lstStyle/>
        <a:p>
          <a:endParaRPr lang="it-IT"/>
        </a:p>
      </dgm:t>
    </dgm:pt>
    <dgm:pt modelId="{B29384E7-5EA8-4A93-8988-50761AE0BEEF}">
      <dgm:prSet phldrT="[Text]" custT="1"/>
      <dgm:spPr>
        <a:solidFill>
          <a:srgbClr val="156082">
            <a:alpha val="10980"/>
          </a:srgbClr>
        </a:solidFill>
        <a:ln>
          <a:solidFill>
            <a:srgbClr val="FFFFFF">
              <a:alpha val="21176"/>
            </a:srgbClr>
          </a:solidFill>
        </a:ln>
      </dgm:spPr>
      <dgm:t>
        <a:bodyPr/>
        <a:lstStyle/>
        <a:p>
          <a:r>
            <a:rPr lang="en-US" sz="1400" b="1" noProof="0" dirty="0">
              <a:solidFill>
                <a:srgbClr val="00B0F0"/>
              </a:solidFill>
              <a:highlight>
                <a:srgbClr val="FFFFFF"/>
              </a:highlight>
            </a:rPr>
            <a:t>STEELMAKER</a:t>
          </a:r>
        </a:p>
      </dgm:t>
    </dgm:pt>
    <dgm:pt modelId="{A563C2B1-A57C-4201-9BBF-BB4BD12C737B}" type="parTrans" cxnId="{A0F671A0-001B-4968-B0AA-5A0F12E5E809}">
      <dgm:prSet/>
      <dgm:spPr/>
      <dgm:t>
        <a:bodyPr/>
        <a:lstStyle/>
        <a:p>
          <a:endParaRPr lang="it-IT"/>
        </a:p>
      </dgm:t>
    </dgm:pt>
    <dgm:pt modelId="{CE888CC2-B0B4-485C-87E4-FE1124885AFD}" type="sibTrans" cxnId="{A0F671A0-001B-4968-B0AA-5A0F12E5E809}">
      <dgm:prSet/>
      <dgm:spPr/>
      <dgm:t>
        <a:bodyPr/>
        <a:lstStyle/>
        <a:p>
          <a:endParaRPr lang="it-IT"/>
        </a:p>
      </dgm:t>
    </dgm:pt>
    <dgm:pt modelId="{7290D3B9-736A-4B1F-8189-E9AD8CCB7067}">
      <dgm:prSet phldrT="[Text]" custT="1"/>
      <dgm:spPr>
        <a:solidFill>
          <a:srgbClr val="156082">
            <a:alpha val="20000"/>
          </a:srgbClr>
        </a:solidFill>
      </dgm:spPr>
      <dgm:t>
        <a:bodyPr/>
        <a:lstStyle/>
        <a:p>
          <a:r>
            <a:rPr lang="en-US" sz="1400" b="1" noProof="0" dirty="0">
              <a:solidFill>
                <a:srgbClr val="F7941E"/>
              </a:solidFill>
              <a:highlight>
                <a:srgbClr val="FFFFFF"/>
              </a:highlight>
            </a:rPr>
            <a:t>SOFTWARE EDITOR</a:t>
          </a:r>
        </a:p>
      </dgm:t>
    </dgm:pt>
    <dgm:pt modelId="{A56A4C7E-89BC-4C12-93D0-D62E74BF36D0}" type="parTrans" cxnId="{6DA2F48D-57B9-4694-811E-F70CA9BB1A8E}">
      <dgm:prSet/>
      <dgm:spPr/>
      <dgm:t>
        <a:bodyPr/>
        <a:lstStyle/>
        <a:p>
          <a:endParaRPr lang="it-IT"/>
        </a:p>
      </dgm:t>
    </dgm:pt>
    <dgm:pt modelId="{30C90CE1-B41A-43B3-8B2A-AC2E15D0B0F9}" type="sibTrans" cxnId="{6DA2F48D-57B9-4694-811E-F70CA9BB1A8E}">
      <dgm:prSet/>
      <dgm:spPr/>
      <dgm:t>
        <a:bodyPr/>
        <a:lstStyle/>
        <a:p>
          <a:endParaRPr lang="it-IT"/>
        </a:p>
      </dgm:t>
    </dgm:pt>
    <dgm:pt modelId="{0B1D58A2-C6B1-4815-A6E3-81DB0BA8DBDC}" type="pres">
      <dgm:prSet presAssocID="{9A88813A-D282-4259-8B22-A4194AA5A745}" presName="compositeShape" presStyleCnt="0">
        <dgm:presLayoutVars>
          <dgm:chMax val="7"/>
          <dgm:dir/>
          <dgm:resizeHandles val="exact"/>
        </dgm:presLayoutVars>
      </dgm:prSet>
      <dgm:spPr/>
    </dgm:pt>
    <dgm:pt modelId="{71E36087-C88F-473E-9142-7C6AD9F32FEB}" type="pres">
      <dgm:prSet presAssocID="{9A88813A-D282-4259-8B22-A4194AA5A745}" presName="wedge1" presStyleLbl="node1" presStyleIdx="0" presStyleCnt="3" custScaleX="105857"/>
      <dgm:spPr/>
    </dgm:pt>
    <dgm:pt modelId="{F4B907DA-B6FD-4E85-B469-2374ACF57E57}" type="pres">
      <dgm:prSet presAssocID="{9A88813A-D282-4259-8B22-A4194AA5A745}" presName="dummy1a" presStyleCnt="0"/>
      <dgm:spPr/>
    </dgm:pt>
    <dgm:pt modelId="{CFEB0013-0EC5-426C-98E9-2FC40BDF346B}" type="pres">
      <dgm:prSet presAssocID="{9A88813A-D282-4259-8B22-A4194AA5A745}" presName="dummy1b" presStyleCnt="0"/>
      <dgm:spPr/>
    </dgm:pt>
    <dgm:pt modelId="{645CC4C1-46A9-4711-99B7-3285646C72C0}" type="pres">
      <dgm:prSet presAssocID="{9A88813A-D282-4259-8B22-A4194AA5A74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7690B49-E25D-4EFF-BB66-8A993E897737}" type="pres">
      <dgm:prSet presAssocID="{9A88813A-D282-4259-8B22-A4194AA5A745}" presName="wedge2" presStyleLbl="node1" presStyleIdx="1" presStyleCnt="3"/>
      <dgm:spPr/>
    </dgm:pt>
    <dgm:pt modelId="{56C1BE6B-C873-4D2F-9447-DB8D6B8C1D8B}" type="pres">
      <dgm:prSet presAssocID="{9A88813A-D282-4259-8B22-A4194AA5A745}" presName="dummy2a" presStyleCnt="0"/>
      <dgm:spPr/>
    </dgm:pt>
    <dgm:pt modelId="{D9EC2CF0-30C7-4518-B82D-4F0BA95E87DB}" type="pres">
      <dgm:prSet presAssocID="{9A88813A-D282-4259-8B22-A4194AA5A745}" presName="dummy2b" presStyleCnt="0"/>
      <dgm:spPr/>
    </dgm:pt>
    <dgm:pt modelId="{F092F142-EF9B-4530-B4DD-56BB9EAF2599}" type="pres">
      <dgm:prSet presAssocID="{9A88813A-D282-4259-8B22-A4194AA5A74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2D85C9E-77D6-47AA-9D7B-54157E6CD469}" type="pres">
      <dgm:prSet presAssocID="{9A88813A-D282-4259-8B22-A4194AA5A745}" presName="wedge3" presStyleLbl="node1" presStyleIdx="2" presStyleCnt="3"/>
      <dgm:spPr/>
    </dgm:pt>
    <dgm:pt modelId="{2841D64B-2940-4BB7-89BF-C7B9A1052866}" type="pres">
      <dgm:prSet presAssocID="{9A88813A-D282-4259-8B22-A4194AA5A745}" presName="dummy3a" presStyleCnt="0"/>
      <dgm:spPr/>
    </dgm:pt>
    <dgm:pt modelId="{F3FD2C32-C986-41C4-96EE-48DFB4747BF6}" type="pres">
      <dgm:prSet presAssocID="{9A88813A-D282-4259-8B22-A4194AA5A745}" presName="dummy3b" presStyleCnt="0"/>
      <dgm:spPr/>
    </dgm:pt>
    <dgm:pt modelId="{5E0D42C7-E4B3-4A57-AE83-B21835173AC9}" type="pres">
      <dgm:prSet presAssocID="{9A88813A-D282-4259-8B22-A4194AA5A74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DC3F6CF-329E-4E85-8385-9130B881C03A}" type="pres">
      <dgm:prSet presAssocID="{C1D741B1-A686-498E-BEDF-E9CF188B067B}" presName="arrowWedge1" presStyleLbl="fgSibTrans2D1" presStyleIdx="0" presStyleCnt="3"/>
      <dgm:spPr/>
    </dgm:pt>
    <dgm:pt modelId="{54C9C7C9-9DAC-4140-982C-AF771465768C}" type="pres">
      <dgm:prSet presAssocID="{CE888CC2-B0B4-485C-87E4-FE1124885AFD}" presName="arrowWedge2" presStyleLbl="fgSibTrans2D1" presStyleIdx="1" presStyleCnt="3"/>
      <dgm:spPr/>
    </dgm:pt>
    <dgm:pt modelId="{86510E73-CF1A-4140-8A9E-8DE04AF55871}" type="pres">
      <dgm:prSet presAssocID="{30C90CE1-B41A-43B3-8B2A-AC2E15D0B0F9}" presName="arrowWedge3" presStyleLbl="fgSibTrans2D1" presStyleIdx="2" presStyleCnt="3"/>
      <dgm:spPr/>
    </dgm:pt>
  </dgm:ptLst>
  <dgm:cxnLst>
    <dgm:cxn modelId="{0AE82310-ACCF-4959-9E8C-DBD18248D0C6}" type="presOf" srcId="{B29384E7-5EA8-4A93-8988-50761AE0BEEF}" destId="{37690B49-E25D-4EFF-BB66-8A993E897737}" srcOrd="0" destOrd="0" presId="urn:microsoft.com/office/officeart/2005/8/layout/cycle8"/>
    <dgm:cxn modelId="{742B2030-8B50-4590-B691-BBED290B9881}" type="presOf" srcId="{B29384E7-5EA8-4A93-8988-50761AE0BEEF}" destId="{F092F142-EF9B-4530-B4DD-56BB9EAF2599}" srcOrd="1" destOrd="0" presId="urn:microsoft.com/office/officeart/2005/8/layout/cycle8"/>
    <dgm:cxn modelId="{49A9D560-44A5-4B88-A0BB-8A3D74F5B807}" type="presOf" srcId="{2BEAAA34-E47B-410A-99D2-DA86EAC1BE8E}" destId="{71E36087-C88F-473E-9142-7C6AD9F32FEB}" srcOrd="0" destOrd="0" presId="urn:microsoft.com/office/officeart/2005/8/layout/cycle8"/>
    <dgm:cxn modelId="{4AEFB16A-0DD8-461C-84F3-9244C8CF21E0}" type="presOf" srcId="{7290D3B9-736A-4B1F-8189-E9AD8CCB7067}" destId="{B2D85C9E-77D6-47AA-9D7B-54157E6CD469}" srcOrd="0" destOrd="0" presId="urn:microsoft.com/office/officeart/2005/8/layout/cycle8"/>
    <dgm:cxn modelId="{54BBB588-30B2-48D5-AC2B-885D6F118FCE}" type="presOf" srcId="{9A88813A-D282-4259-8B22-A4194AA5A745}" destId="{0B1D58A2-C6B1-4815-A6E3-81DB0BA8DBDC}" srcOrd="0" destOrd="0" presId="urn:microsoft.com/office/officeart/2005/8/layout/cycle8"/>
    <dgm:cxn modelId="{6DA2F48D-57B9-4694-811E-F70CA9BB1A8E}" srcId="{9A88813A-D282-4259-8B22-A4194AA5A745}" destId="{7290D3B9-736A-4B1F-8189-E9AD8CCB7067}" srcOrd="2" destOrd="0" parTransId="{A56A4C7E-89BC-4C12-93D0-D62E74BF36D0}" sibTransId="{30C90CE1-B41A-43B3-8B2A-AC2E15D0B0F9}"/>
    <dgm:cxn modelId="{76922693-A69B-4F35-80C6-82A958A60AB4}" type="presOf" srcId="{2BEAAA34-E47B-410A-99D2-DA86EAC1BE8E}" destId="{645CC4C1-46A9-4711-99B7-3285646C72C0}" srcOrd="1" destOrd="0" presId="urn:microsoft.com/office/officeart/2005/8/layout/cycle8"/>
    <dgm:cxn modelId="{B8DC3DA0-0EC3-4A98-8891-8E6273988997}" type="presOf" srcId="{7290D3B9-736A-4B1F-8189-E9AD8CCB7067}" destId="{5E0D42C7-E4B3-4A57-AE83-B21835173AC9}" srcOrd="1" destOrd="0" presId="urn:microsoft.com/office/officeart/2005/8/layout/cycle8"/>
    <dgm:cxn modelId="{A0F671A0-001B-4968-B0AA-5A0F12E5E809}" srcId="{9A88813A-D282-4259-8B22-A4194AA5A745}" destId="{B29384E7-5EA8-4A93-8988-50761AE0BEEF}" srcOrd="1" destOrd="0" parTransId="{A563C2B1-A57C-4201-9BBF-BB4BD12C737B}" sibTransId="{CE888CC2-B0B4-485C-87E4-FE1124885AFD}"/>
    <dgm:cxn modelId="{817DD5B5-0DB1-4761-A71A-FBEBEB11A1E9}" srcId="{9A88813A-D282-4259-8B22-A4194AA5A745}" destId="{2BEAAA34-E47B-410A-99D2-DA86EAC1BE8E}" srcOrd="0" destOrd="0" parTransId="{7D4D5124-11D4-4740-8B69-70371B463157}" sibTransId="{C1D741B1-A686-498E-BEDF-E9CF188B067B}"/>
    <dgm:cxn modelId="{C9BDF8F0-3C5F-48D7-B5B9-4D7527970579}" type="presParOf" srcId="{0B1D58A2-C6B1-4815-A6E3-81DB0BA8DBDC}" destId="{71E36087-C88F-473E-9142-7C6AD9F32FEB}" srcOrd="0" destOrd="0" presId="urn:microsoft.com/office/officeart/2005/8/layout/cycle8"/>
    <dgm:cxn modelId="{5BC4CCD8-9CA4-4719-959D-720AC1319A8E}" type="presParOf" srcId="{0B1D58A2-C6B1-4815-A6E3-81DB0BA8DBDC}" destId="{F4B907DA-B6FD-4E85-B469-2374ACF57E57}" srcOrd="1" destOrd="0" presId="urn:microsoft.com/office/officeart/2005/8/layout/cycle8"/>
    <dgm:cxn modelId="{85EFF675-7C4A-4E7F-9F3F-12473F44E7D4}" type="presParOf" srcId="{0B1D58A2-C6B1-4815-A6E3-81DB0BA8DBDC}" destId="{CFEB0013-0EC5-426C-98E9-2FC40BDF346B}" srcOrd="2" destOrd="0" presId="urn:microsoft.com/office/officeart/2005/8/layout/cycle8"/>
    <dgm:cxn modelId="{9CFBDFD6-FA30-40CF-AA45-669861C9534F}" type="presParOf" srcId="{0B1D58A2-C6B1-4815-A6E3-81DB0BA8DBDC}" destId="{645CC4C1-46A9-4711-99B7-3285646C72C0}" srcOrd="3" destOrd="0" presId="urn:microsoft.com/office/officeart/2005/8/layout/cycle8"/>
    <dgm:cxn modelId="{9339B3B0-D8D7-4DB5-9F73-50440521D61C}" type="presParOf" srcId="{0B1D58A2-C6B1-4815-A6E3-81DB0BA8DBDC}" destId="{37690B49-E25D-4EFF-BB66-8A993E897737}" srcOrd="4" destOrd="0" presId="urn:microsoft.com/office/officeart/2005/8/layout/cycle8"/>
    <dgm:cxn modelId="{B34C863A-48DE-4854-A687-7A22C787FB91}" type="presParOf" srcId="{0B1D58A2-C6B1-4815-A6E3-81DB0BA8DBDC}" destId="{56C1BE6B-C873-4D2F-9447-DB8D6B8C1D8B}" srcOrd="5" destOrd="0" presId="urn:microsoft.com/office/officeart/2005/8/layout/cycle8"/>
    <dgm:cxn modelId="{9779C5A4-5DBD-4B35-BBB8-311AB58569C2}" type="presParOf" srcId="{0B1D58A2-C6B1-4815-A6E3-81DB0BA8DBDC}" destId="{D9EC2CF0-30C7-4518-B82D-4F0BA95E87DB}" srcOrd="6" destOrd="0" presId="urn:microsoft.com/office/officeart/2005/8/layout/cycle8"/>
    <dgm:cxn modelId="{F2333E78-A520-47DB-8C04-8AFF22755F0E}" type="presParOf" srcId="{0B1D58A2-C6B1-4815-A6E3-81DB0BA8DBDC}" destId="{F092F142-EF9B-4530-B4DD-56BB9EAF2599}" srcOrd="7" destOrd="0" presId="urn:microsoft.com/office/officeart/2005/8/layout/cycle8"/>
    <dgm:cxn modelId="{55A9C184-5E5E-4BB0-A621-C251CBED665E}" type="presParOf" srcId="{0B1D58A2-C6B1-4815-A6E3-81DB0BA8DBDC}" destId="{B2D85C9E-77D6-47AA-9D7B-54157E6CD469}" srcOrd="8" destOrd="0" presId="urn:microsoft.com/office/officeart/2005/8/layout/cycle8"/>
    <dgm:cxn modelId="{63C77AD1-665C-4D79-A448-50A235F3C5F3}" type="presParOf" srcId="{0B1D58A2-C6B1-4815-A6E3-81DB0BA8DBDC}" destId="{2841D64B-2940-4BB7-89BF-C7B9A1052866}" srcOrd="9" destOrd="0" presId="urn:microsoft.com/office/officeart/2005/8/layout/cycle8"/>
    <dgm:cxn modelId="{A67393CF-FF2E-4E01-AAAD-6A0FE0CF9D9F}" type="presParOf" srcId="{0B1D58A2-C6B1-4815-A6E3-81DB0BA8DBDC}" destId="{F3FD2C32-C986-41C4-96EE-48DFB4747BF6}" srcOrd="10" destOrd="0" presId="urn:microsoft.com/office/officeart/2005/8/layout/cycle8"/>
    <dgm:cxn modelId="{BD98F424-5D80-4CC1-8C99-755AD1DC79D2}" type="presParOf" srcId="{0B1D58A2-C6B1-4815-A6E3-81DB0BA8DBDC}" destId="{5E0D42C7-E4B3-4A57-AE83-B21835173AC9}" srcOrd="11" destOrd="0" presId="urn:microsoft.com/office/officeart/2005/8/layout/cycle8"/>
    <dgm:cxn modelId="{7D05A4D3-AA69-4835-9F41-0A2483FBAD15}" type="presParOf" srcId="{0B1D58A2-C6B1-4815-A6E3-81DB0BA8DBDC}" destId="{6DC3F6CF-329E-4E85-8385-9130B881C03A}" srcOrd="12" destOrd="0" presId="urn:microsoft.com/office/officeart/2005/8/layout/cycle8"/>
    <dgm:cxn modelId="{A93914A4-FFEF-4C31-AC7F-4973DFB78058}" type="presParOf" srcId="{0B1D58A2-C6B1-4815-A6E3-81DB0BA8DBDC}" destId="{54C9C7C9-9DAC-4140-982C-AF771465768C}" srcOrd="13" destOrd="0" presId="urn:microsoft.com/office/officeart/2005/8/layout/cycle8"/>
    <dgm:cxn modelId="{62382AF7-1269-4D9D-A836-2D685591D141}" type="presParOf" srcId="{0B1D58A2-C6B1-4815-A6E3-81DB0BA8DBDC}" destId="{86510E73-CF1A-4140-8A9E-8DE04AF55871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88813A-D282-4259-8B22-A4194AA5A745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2BEAAA34-E47B-410A-99D2-DA86EAC1BE8E}">
      <dgm:prSet phldrT="[Text]" custT="1"/>
      <dgm:spPr>
        <a:solidFill>
          <a:srgbClr val="156082">
            <a:alpha val="27843"/>
          </a:srgbClr>
        </a:solidFill>
      </dgm:spPr>
      <dgm:t>
        <a:bodyPr/>
        <a:lstStyle/>
        <a:p>
          <a:r>
            <a:rPr lang="en-US" sz="1400" b="1" noProof="0" dirty="0">
              <a:solidFill>
                <a:schemeClr val="accent6"/>
              </a:solidFill>
              <a:highlight>
                <a:srgbClr val="FFFFFF"/>
              </a:highlight>
            </a:rPr>
            <a:t>TECHNOLOGY PROVIDER</a:t>
          </a:r>
        </a:p>
        <a:p>
          <a:r>
            <a:rPr lang="en-US" sz="1400" b="1" noProof="0" dirty="0">
              <a:solidFill>
                <a:schemeClr val="accent6"/>
              </a:solidFill>
              <a:highlight>
                <a:srgbClr val="FFFFFF"/>
              </a:highlight>
            </a:rPr>
            <a:t>Discloses information on device layout</a:t>
          </a:r>
        </a:p>
      </dgm:t>
    </dgm:pt>
    <dgm:pt modelId="{7D4D5124-11D4-4740-8B69-70371B463157}" type="parTrans" cxnId="{817DD5B5-0DB1-4761-A71A-FBEBEB11A1E9}">
      <dgm:prSet/>
      <dgm:spPr/>
      <dgm:t>
        <a:bodyPr/>
        <a:lstStyle/>
        <a:p>
          <a:endParaRPr lang="it-IT"/>
        </a:p>
      </dgm:t>
    </dgm:pt>
    <dgm:pt modelId="{C1D741B1-A686-498E-BEDF-E9CF188B067B}" type="sibTrans" cxnId="{817DD5B5-0DB1-4761-A71A-FBEBEB11A1E9}">
      <dgm:prSet/>
      <dgm:spPr/>
      <dgm:t>
        <a:bodyPr/>
        <a:lstStyle/>
        <a:p>
          <a:endParaRPr lang="it-IT"/>
        </a:p>
      </dgm:t>
    </dgm:pt>
    <dgm:pt modelId="{B29384E7-5EA8-4A93-8988-50761AE0BEEF}">
      <dgm:prSet phldrT="[Text]" custT="1"/>
      <dgm:spPr>
        <a:solidFill>
          <a:srgbClr val="156082">
            <a:alpha val="10980"/>
          </a:srgbClr>
        </a:solidFill>
        <a:ln>
          <a:solidFill>
            <a:srgbClr val="FFFFFF">
              <a:alpha val="21176"/>
            </a:srgbClr>
          </a:solidFill>
        </a:ln>
      </dgm:spPr>
      <dgm:t>
        <a:bodyPr/>
        <a:lstStyle/>
        <a:p>
          <a:r>
            <a:rPr lang="en-US" sz="1400" b="1" noProof="0" dirty="0">
              <a:solidFill>
                <a:srgbClr val="00B0F0"/>
              </a:solidFill>
              <a:highlight>
                <a:srgbClr val="FFFFFF"/>
              </a:highlight>
            </a:rPr>
            <a:t>STEELMAKER</a:t>
          </a:r>
        </a:p>
        <a:p>
          <a:endParaRPr lang="en-US" sz="1400" b="1" noProof="0" dirty="0">
            <a:solidFill>
              <a:srgbClr val="00B0F0"/>
            </a:solidFill>
            <a:highlight>
              <a:srgbClr val="FFFFFF"/>
            </a:highlight>
          </a:endParaRPr>
        </a:p>
        <a:p>
          <a:r>
            <a:rPr lang="en-US" sz="1400" b="1" noProof="0" dirty="0">
              <a:solidFill>
                <a:srgbClr val="00B0F0"/>
              </a:solidFill>
              <a:highlight>
                <a:srgbClr val="FFFFFF"/>
              </a:highlight>
            </a:rPr>
            <a:t>Discloses process information, &amp; experimental data</a:t>
          </a:r>
        </a:p>
      </dgm:t>
    </dgm:pt>
    <dgm:pt modelId="{A563C2B1-A57C-4201-9BBF-BB4BD12C737B}" type="parTrans" cxnId="{A0F671A0-001B-4968-B0AA-5A0F12E5E809}">
      <dgm:prSet/>
      <dgm:spPr/>
      <dgm:t>
        <a:bodyPr/>
        <a:lstStyle/>
        <a:p>
          <a:endParaRPr lang="it-IT"/>
        </a:p>
      </dgm:t>
    </dgm:pt>
    <dgm:pt modelId="{CE888CC2-B0B4-485C-87E4-FE1124885AFD}" type="sibTrans" cxnId="{A0F671A0-001B-4968-B0AA-5A0F12E5E809}">
      <dgm:prSet/>
      <dgm:spPr/>
      <dgm:t>
        <a:bodyPr/>
        <a:lstStyle/>
        <a:p>
          <a:endParaRPr lang="it-IT"/>
        </a:p>
      </dgm:t>
    </dgm:pt>
    <dgm:pt modelId="{7290D3B9-736A-4B1F-8189-E9AD8CCB7067}">
      <dgm:prSet phldrT="[Text]" custT="1"/>
      <dgm:spPr>
        <a:solidFill>
          <a:srgbClr val="156082">
            <a:alpha val="20000"/>
          </a:srgbClr>
        </a:solidFill>
      </dgm:spPr>
      <dgm:t>
        <a:bodyPr/>
        <a:lstStyle/>
        <a:p>
          <a:r>
            <a:rPr lang="en-US" sz="1400" b="1" noProof="0" dirty="0">
              <a:solidFill>
                <a:srgbClr val="F7941E"/>
              </a:solidFill>
              <a:highlight>
                <a:srgbClr val="FFFFFF"/>
              </a:highlight>
            </a:rPr>
            <a:t>SOFTWARE EDITOR</a:t>
          </a:r>
        </a:p>
        <a:p>
          <a:r>
            <a:rPr lang="en-US" sz="1400" b="1" noProof="0" dirty="0">
              <a:solidFill>
                <a:srgbClr val="F7941E"/>
              </a:solidFill>
              <a:highlight>
                <a:srgbClr val="FFFFFF"/>
              </a:highlight>
            </a:rPr>
            <a:t>Provides simulation tools and expertise</a:t>
          </a:r>
        </a:p>
      </dgm:t>
    </dgm:pt>
    <dgm:pt modelId="{A56A4C7E-89BC-4C12-93D0-D62E74BF36D0}" type="parTrans" cxnId="{6DA2F48D-57B9-4694-811E-F70CA9BB1A8E}">
      <dgm:prSet/>
      <dgm:spPr/>
      <dgm:t>
        <a:bodyPr/>
        <a:lstStyle/>
        <a:p>
          <a:endParaRPr lang="it-IT"/>
        </a:p>
      </dgm:t>
    </dgm:pt>
    <dgm:pt modelId="{30C90CE1-B41A-43B3-8B2A-AC2E15D0B0F9}" type="sibTrans" cxnId="{6DA2F48D-57B9-4694-811E-F70CA9BB1A8E}">
      <dgm:prSet/>
      <dgm:spPr/>
      <dgm:t>
        <a:bodyPr/>
        <a:lstStyle/>
        <a:p>
          <a:endParaRPr lang="it-IT"/>
        </a:p>
      </dgm:t>
    </dgm:pt>
    <dgm:pt modelId="{0B1D58A2-C6B1-4815-A6E3-81DB0BA8DBDC}" type="pres">
      <dgm:prSet presAssocID="{9A88813A-D282-4259-8B22-A4194AA5A745}" presName="compositeShape" presStyleCnt="0">
        <dgm:presLayoutVars>
          <dgm:chMax val="7"/>
          <dgm:dir/>
          <dgm:resizeHandles val="exact"/>
        </dgm:presLayoutVars>
      </dgm:prSet>
      <dgm:spPr/>
    </dgm:pt>
    <dgm:pt modelId="{71E36087-C88F-473E-9142-7C6AD9F32FEB}" type="pres">
      <dgm:prSet presAssocID="{9A88813A-D282-4259-8B22-A4194AA5A745}" presName="wedge1" presStyleLbl="node1" presStyleIdx="0" presStyleCnt="3" custScaleX="105857" custLinFactNeighborX="17655" custLinFactNeighborY="273"/>
      <dgm:spPr/>
    </dgm:pt>
    <dgm:pt modelId="{F4B907DA-B6FD-4E85-B469-2374ACF57E57}" type="pres">
      <dgm:prSet presAssocID="{9A88813A-D282-4259-8B22-A4194AA5A745}" presName="dummy1a" presStyleCnt="0"/>
      <dgm:spPr/>
    </dgm:pt>
    <dgm:pt modelId="{CFEB0013-0EC5-426C-98E9-2FC40BDF346B}" type="pres">
      <dgm:prSet presAssocID="{9A88813A-D282-4259-8B22-A4194AA5A745}" presName="dummy1b" presStyleCnt="0"/>
      <dgm:spPr/>
    </dgm:pt>
    <dgm:pt modelId="{645CC4C1-46A9-4711-99B7-3285646C72C0}" type="pres">
      <dgm:prSet presAssocID="{9A88813A-D282-4259-8B22-A4194AA5A74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7690B49-E25D-4EFF-BB66-8A993E897737}" type="pres">
      <dgm:prSet presAssocID="{9A88813A-D282-4259-8B22-A4194AA5A745}" presName="wedge2" presStyleLbl="node1" presStyleIdx="1" presStyleCnt="3" custLinFactNeighborX="-792" custLinFactNeighborY="10446"/>
      <dgm:spPr/>
    </dgm:pt>
    <dgm:pt modelId="{56C1BE6B-C873-4D2F-9447-DB8D6B8C1D8B}" type="pres">
      <dgm:prSet presAssocID="{9A88813A-D282-4259-8B22-A4194AA5A745}" presName="dummy2a" presStyleCnt="0"/>
      <dgm:spPr/>
    </dgm:pt>
    <dgm:pt modelId="{D9EC2CF0-30C7-4518-B82D-4F0BA95E87DB}" type="pres">
      <dgm:prSet presAssocID="{9A88813A-D282-4259-8B22-A4194AA5A745}" presName="dummy2b" presStyleCnt="0"/>
      <dgm:spPr/>
    </dgm:pt>
    <dgm:pt modelId="{F092F142-EF9B-4530-B4DD-56BB9EAF2599}" type="pres">
      <dgm:prSet presAssocID="{9A88813A-D282-4259-8B22-A4194AA5A74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2D85C9E-77D6-47AA-9D7B-54157E6CD469}" type="pres">
      <dgm:prSet presAssocID="{9A88813A-D282-4259-8B22-A4194AA5A745}" presName="wedge3" presStyleLbl="node1" presStyleIdx="2" presStyleCnt="3" custLinFactNeighborX="-18960" custLinFactNeighborY="1535"/>
      <dgm:spPr/>
    </dgm:pt>
    <dgm:pt modelId="{2841D64B-2940-4BB7-89BF-C7B9A1052866}" type="pres">
      <dgm:prSet presAssocID="{9A88813A-D282-4259-8B22-A4194AA5A745}" presName="dummy3a" presStyleCnt="0"/>
      <dgm:spPr/>
    </dgm:pt>
    <dgm:pt modelId="{F3FD2C32-C986-41C4-96EE-48DFB4747BF6}" type="pres">
      <dgm:prSet presAssocID="{9A88813A-D282-4259-8B22-A4194AA5A745}" presName="dummy3b" presStyleCnt="0"/>
      <dgm:spPr/>
    </dgm:pt>
    <dgm:pt modelId="{5E0D42C7-E4B3-4A57-AE83-B21835173AC9}" type="pres">
      <dgm:prSet presAssocID="{9A88813A-D282-4259-8B22-A4194AA5A74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DC3F6CF-329E-4E85-8385-9130B881C03A}" type="pres">
      <dgm:prSet presAssocID="{C1D741B1-A686-498E-BEDF-E9CF188B067B}" presName="arrowWedge1" presStyleLbl="fgSibTrans2D1" presStyleIdx="0" presStyleCnt="3" custLinFactNeighborX="-510" custLinFactNeighborY="1389"/>
      <dgm:spPr/>
    </dgm:pt>
    <dgm:pt modelId="{54C9C7C9-9DAC-4140-982C-AF771465768C}" type="pres">
      <dgm:prSet presAssocID="{CE888CC2-B0B4-485C-87E4-FE1124885AFD}" presName="arrowWedge2" presStyleLbl="fgSibTrans2D1" presStyleIdx="1" presStyleCnt="3"/>
      <dgm:spPr/>
    </dgm:pt>
    <dgm:pt modelId="{86510E73-CF1A-4140-8A9E-8DE04AF55871}" type="pres">
      <dgm:prSet presAssocID="{30C90CE1-B41A-43B3-8B2A-AC2E15D0B0F9}" presName="arrowWedge3" presStyleLbl="fgSibTrans2D1" presStyleIdx="2" presStyleCnt="3"/>
      <dgm:spPr/>
    </dgm:pt>
  </dgm:ptLst>
  <dgm:cxnLst>
    <dgm:cxn modelId="{0AE82310-ACCF-4959-9E8C-DBD18248D0C6}" type="presOf" srcId="{B29384E7-5EA8-4A93-8988-50761AE0BEEF}" destId="{37690B49-E25D-4EFF-BB66-8A993E897737}" srcOrd="0" destOrd="0" presId="urn:microsoft.com/office/officeart/2005/8/layout/cycle8"/>
    <dgm:cxn modelId="{742B2030-8B50-4590-B691-BBED290B9881}" type="presOf" srcId="{B29384E7-5EA8-4A93-8988-50761AE0BEEF}" destId="{F092F142-EF9B-4530-B4DD-56BB9EAF2599}" srcOrd="1" destOrd="0" presId="urn:microsoft.com/office/officeart/2005/8/layout/cycle8"/>
    <dgm:cxn modelId="{49A9D560-44A5-4B88-A0BB-8A3D74F5B807}" type="presOf" srcId="{2BEAAA34-E47B-410A-99D2-DA86EAC1BE8E}" destId="{71E36087-C88F-473E-9142-7C6AD9F32FEB}" srcOrd="0" destOrd="0" presId="urn:microsoft.com/office/officeart/2005/8/layout/cycle8"/>
    <dgm:cxn modelId="{4AEFB16A-0DD8-461C-84F3-9244C8CF21E0}" type="presOf" srcId="{7290D3B9-736A-4B1F-8189-E9AD8CCB7067}" destId="{B2D85C9E-77D6-47AA-9D7B-54157E6CD469}" srcOrd="0" destOrd="0" presId="urn:microsoft.com/office/officeart/2005/8/layout/cycle8"/>
    <dgm:cxn modelId="{54BBB588-30B2-48D5-AC2B-885D6F118FCE}" type="presOf" srcId="{9A88813A-D282-4259-8B22-A4194AA5A745}" destId="{0B1D58A2-C6B1-4815-A6E3-81DB0BA8DBDC}" srcOrd="0" destOrd="0" presId="urn:microsoft.com/office/officeart/2005/8/layout/cycle8"/>
    <dgm:cxn modelId="{6DA2F48D-57B9-4694-811E-F70CA9BB1A8E}" srcId="{9A88813A-D282-4259-8B22-A4194AA5A745}" destId="{7290D3B9-736A-4B1F-8189-E9AD8CCB7067}" srcOrd="2" destOrd="0" parTransId="{A56A4C7E-89BC-4C12-93D0-D62E74BF36D0}" sibTransId="{30C90CE1-B41A-43B3-8B2A-AC2E15D0B0F9}"/>
    <dgm:cxn modelId="{76922693-A69B-4F35-80C6-82A958A60AB4}" type="presOf" srcId="{2BEAAA34-E47B-410A-99D2-DA86EAC1BE8E}" destId="{645CC4C1-46A9-4711-99B7-3285646C72C0}" srcOrd="1" destOrd="0" presId="urn:microsoft.com/office/officeart/2005/8/layout/cycle8"/>
    <dgm:cxn modelId="{B8DC3DA0-0EC3-4A98-8891-8E6273988997}" type="presOf" srcId="{7290D3B9-736A-4B1F-8189-E9AD8CCB7067}" destId="{5E0D42C7-E4B3-4A57-AE83-B21835173AC9}" srcOrd="1" destOrd="0" presId="urn:microsoft.com/office/officeart/2005/8/layout/cycle8"/>
    <dgm:cxn modelId="{A0F671A0-001B-4968-B0AA-5A0F12E5E809}" srcId="{9A88813A-D282-4259-8B22-A4194AA5A745}" destId="{B29384E7-5EA8-4A93-8988-50761AE0BEEF}" srcOrd="1" destOrd="0" parTransId="{A563C2B1-A57C-4201-9BBF-BB4BD12C737B}" sibTransId="{CE888CC2-B0B4-485C-87E4-FE1124885AFD}"/>
    <dgm:cxn modelId="{817DD5B5-0DB1-4761-A71A-FBEBEB11A1E9}" srcId="{9A88813A-D282-4259-8B22-A4194AA5A745}" destId="{2BEAAA34-E47B-410A-99D2-DA86EAC1BE8E}" srcOrd="0" destOrd="0" parTransId="{7D4D5124-11D4-4740-8B69-70371B463157}" sibTransId="{C1D741B1-A686-498E-BEDF-E9CF188B067B}"/>
    <dgm:cxn modelId="{C9BDF8F0-3C5F-48D7-B5B9-4D7527970579}" type="presParOf" srcId="{0B1D58A2-C6B1-4815-A6E3-81DB0BA8DBDC}" destId="{71E36087-C88F-473E-9142-7C6AD9F32FEB}" srcOrd="0" destOrd="0" presId="urn:microsoft.com/office/officeart/2005/8/layout/cycle8"/>
    <dgm:cxn modelId="{5BC4CCD8-9CA4-4719-959D-720AC1319A8E}" type="presParOf" srcId="{0B1D58A2-C6B1-4815-A6E3-81DB0BA8DBDC}" destId="{F4B907DA-B6FD-4E85-B469-2374ACF57E57}" srcOrd="1" destOrd="0" presId="urn:microsoft.com/office/officeart/2005/8/layout/cycle8"/>
    <dgm:cxn modelId="{85EFF675-7C4A-4E7F-9F3F-12473F44E7D4}" type="presParOf" srcId="{0B1D58A2-C6B1-4815-A6E3-81DB0BA8DBDC}" destId="{CFEB0013-0EC5-426C-98E9-2FC40BDF346B}" srcOrd="2" destOrd="0" presId="urn:microsoft.com/office/officeart/2005/8/layout/cycle8"/>
    <dgm:cxn modelId="{9CFBDFD6-FA30-40CF-AA45-669861C9534F}" type="presParOf" srcId="{0B1D58A2-C6B1-4815-A6E3-81DB0BA8DBDC}" destId="{645CC4C1-46A9-4711-99B7-3285646C72C0}" srcOrd="3" destOrd="0" presId="urn:microsoft.com/office/officeart/2005/8/layout/cycle8"/>
    <dgm:cxn modelId="{9339B3B0-D8D7-4DB5-9F73-50440521D61C}" type="presParOf" srcId="{0B1D58A2-C6B1-4815-A6E3-81DB0BA8DBDC}" destId="{37690B49-E25D-4EFF-BB66-8A993E897737}" srcOrd="4" destOrd="0" presId="urn:microsoft.com/office/officeart/2005/8/layout/cycle8"/>
    <dgm:cxn modelId="{B34C863A-48DE-4854-A687-7A22C787FB91}" type="presParOf" srcId="{0B1D58A2-C6B1-4815-A6E3-81DB0BA8DBDC}" destId="{56C1BE6B-C873-4D2F-9447-DB8D6B8C1D8B}" srcOrd="5" destOrd="0" presId="urn:microsoft.com/office/officeart/2005/8/layout/cycle8"/>
    <dgm:cxn modelId="{9779C5A4-5DBD-4B35-BBB8-311AB58569C2}" type="presParOf" srcId="{0B1D58A2-C6B1-4815-A6E3-81DB0BA8DBDC}" destId="{D9EC2CF0-30C7-4518-B82D-4F0BA95E87DB}" srcOrd="6" destOrd="0" presId="urn:microsoft.com/office/officeart/2005/8/layout/cycle8"/>
    <dgm:cxn modelId="{F2333E78-A520-47DB-8C04-8AFF22755F0E}" type="presParOf" srcId="{0B1D58A2-C6B1-4815-A6E3-81DB0BA8DBDC}" destId="{F092F142-EF9B-4530-B4DD-56BB9EAF2599}" srcOrd="7" destOrd="0" presId="urn:microsoft.com/office/officeart/2005/8/layout/cycle8"/>
    <dgm:cxn modelId="{55A9C184-5E5E-4BB0-A621-C251CBED665E}" type="presParOf" srcId="{0B1D58A2-C6B1-4815-A6E3-81DB0BA8DBDC}" destId="{B2D85C9E-77D6-47AA-9D7B-54157E6CD469}" srcOrd="8" destOrd="0" presId="urn:microsoft.com/office/officeart/2005/8/layout/cycle8"/>
    <dgm:cxn modelId="{63C77AD1-665C-4D79-A448-50A235F3C5F3}" type="presParOf" srcId="{0B1D58A2-C6B1-4815-A6E3-81DB0BA8DBDC}" destId="{2841D64B-2940-4BB7-89BF-C7B9A1052866}" srcOrd="9" destOrd="0" presId="urn:microsoft.com/office/officeart/2005/8/layout/cycle8"/>
    <dgm:cxn modelId="{A67393CF-FF2E-4E01-AAAD-6A0FE0CF9D9F}" type="presParOf" srcId="{0B1D58A2-C6B1-4815-A6E3-81DB0BA8DBDC}" destId="{F3FD2C32-C986-41C4-96EE-48DFB4747BF6}" srcOrd="10" destOrd="0" presId="urn:microsoft.com/office/officeart/2005/8/layout/cycle8"/>
    <dgm:cxn modelId="{BD98F424-5D80-4CC1-8C99-755AD1DC79D2}" type="presParOf" srcId="{0B1D58A2-C6B1-4815-A6E3-81DB0BA8DBDC}" destId="{5E0D42C7-E4B3-4A57-AE83-B21835173AC9}" srcOrd="11" destOrd="0" presId="urn:microsoft.com/office/officeart/2005/8/layout/cycle8"/>
    <dgm:cxn modelId="{7D05A4D3-AA69-4835-9F41-0A2483FBAD15}" type="presParOf" srcId="{0B1D58A2-C6B1-4815-A6E3-81DB0BA8DBDC}" destId="{6DC3F6CF-329E-4E85-8385-9130B881C03A}" srcOrd="12" destOrd="0" presId="urn:microsoft.com/office/officeart/2005/8/layout/cycle8"/>
    <dgm:cxn modelId="{A93914A4-FFEF-4C31-AC7F-4973DFB78058}" type="presParOf" srcId="{0B1D58A2-C6B1-4815-A6E3-81DB0BA8DBDC}" destId="{54C9C7C9-9DAC-4140-982C-AF771465768C}" srcOrd="13" destOrd="0" presId="urn:microsoft.com/office/officeart/2005/8/layout/cycle8"/>
    <dgm:cxn modelId="{62382AF7-1269-4D9D-A836-2D685591D141}" type="presParOf" srcId="{0B1D58A2-C6B1-4815-A6E3-81DB0BA8DBDC}" destId="{86510E73-CF1A-4140-8A9E-8DE04AF55871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2AC7AD-9976-47B7-8D63-F247DD759C37}">
      <dsp:nvSpPr>
        <dsp:cNvPr id="0" name=""/>
        <dsp:cNvSpPr/>
      </dsp:nvSpPr>
      <dsp:spPr>
        <a:xfrm>
          <a:off x="4158552" y="1856804"/>
          <a:ext cx="2198495" cy="1939843"/>
        </a:xfrm>
        <a:prstGeom prst="triangl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noProof="0" dirty="0"/>
            <a:t>Numerical simulation of CC</a:t>
          </a:r>
        </a:p>
      </dsp:txBody>
      <dsp:txXfrm>
        <a:off x="4708176" y="2826726"/>
        <a:ext cx="1099247" cy="969921"/>
      </dsp:txXfrm>
    </dsp:sp>
    <dsp:sp modelId="{66CD8943-93BD-472B-9C70-6023E8BA0A8C}">
      <dsp:nvSpPr>
        <dsp:cNvPr id="0" name=""/>
        <dsp:cNvSpPr/>
      </dsp:nvSpPr>
      <dsp:spPr>
        <a:xfrm>
          <a:off x="4180103" y="-38992"/>
          <a:ext cx="2155392" cy="215539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noProof="0" dirty="0"/>
            <a:t>R&amp;D Groups or </a:t>
          </a:r>
          <a:r>
            <a:rPr lang="en-US" sz="1900" kern="1200" noProof="0" dirty="0" err="1"/>
            <a:t>Organisations</a:t>
          </a:r>
          <a:endParaRPr lang="en-US" sz="1900" kern="1200" noProof="0" dirty="0"/>
        </a:p>
      </dsp:txBody>
      <dsp:txXfrm>
        <a:off x="4495753" y="276658"/>
        <a:ext cx="1524092" cy="1524092"/>
      </dsp:txXfrm>
    </dsp:sp>
    <dsp:sp modelId="{A56C5467-F3F1-45AF-B9CF-037E1B17851F}">
      <dsp:nvSpPr>
        <dsp:cNvPr id="0" name=""/>
        <dsp:cNvSpPr/>
      </dsp:nvSpPr>
      <dsp:spPr>
        <a:xfrm>
          <a:off x="5975060" y="3069963"/>
          <a:ext cx="2155392" cy="215539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noProof="0" dirty="0"/>
            <a:t>Technology provider</a:t>
          </a:r>
        </a:p>
      </dsp:txBody>
      <dsp:txXfrm>
        <a:off x="6290710" y="3385613"/>
        <a:ext cx="1524092" cy="1524092"/>
      </dsp:txXfrm>
    </dsp:sp>
    <dsp:sp modelId="{01DF41E2-885B-4A70-BF7B-82BF5ABF8C7C}">
      <dsp:nvSpPr>
        <dsp:cNvPr id="0" name=""/>
        <dsp:cNvSpPr/>
      </dsp:nvSpPr>
      <dsp:spPr>
        <a:xfrm>
          <a:off x="2385147" y="3069963"/>
          <a:ext cx="2155392" cy="2155392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noProof="0" dirty="0"/>
            <a:t>Steelmaking PROCESS ENGINEERS</a:t>
          </a:r>
        </a:p>
      </dsp:txBody>
      <dsp:txXfrm>
        <a:off x="2700797" y="3385613"/>
        <a:ext cx="1524092" cy="15240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2AC7AD-9976-47B7-8D63-F247DD759C37}">
      <dsp:nvSpPr>
        <dsp:cNvPr id="0" name=""/>
        <dsp:cNvSpPr/>
      </dsp:nvSpPr>
      <dsp:spPr>
        <a:xfrm>
          <a:off x="4158552" y="1856804"/>
          <a:ext cx="2198495" cy="1939843"/>
        </a:xfrm>
        <a:prstGeom prst="triangl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noProof="0" dirty="0"/>
            <a:t>Numerical simulation of CC</a:t>
          </a:r>
        </a:p>
      </dsp:txBody>
      <dsp:txXfrm>
        <a:off x="4708176" y="2826726"/>
        <a:ext cx="1099247" cy="969921"/>
      </dsp:txXfrm>
    </dsp:sp>
    <dsp:sp modelId="{66CD8943-93BD-472B-9C70-6023E8BA0A8C}">
      <dsp:nvSpPr>
        <dsp:cNvPr id="0" name=""/>
        <dsp:cNvSpPr/>
      </dsp:nvSpPr>
      <dsp:spPr>
        <a:xfrm>
          <a:off x="4180103" y="-38992"/>
          <a:ext cx="2155392" cy="215539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noProof="0" dirty="0"/>
            <a:t>R&amp;D Groups or </a:t>
          </a:r>
          <a:r>
            <a:rPr lang="en-US" sz="1900" kern="1200" noProof="0" dirty="0" err="1"/>
            <a:t>Organisations</a:t>
          </a:r>
          <a:endParaRPr lang="en-US" sz="1900" kern="1200" noProof="0" dirty="0"/>
        </a:p>
      </dsp:txBody>
      <dsp:txXfrm>
        <a:off x="4495753" y="276658"/>
        <a:ext cx="1524092" cy="1524092"/>
      </dsp:txXfrm>
    </dsp:sp>
    <dsp:sp modelId="{A56C5467-F3F1-45AF-B9CF-037E1B17851F}">
      <dsp:nvSpPr>
        <dsp:cNvPr id="0" name=""/>
        <dsp:cNvSpPr/>
      </dsp:nvSpPr>
      <dsp:spPr>
        <a:xfrm>
          <a:off x="5975060" y="3069963"/>
          <a:ext cx="2155392" cy="215539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noProof="0" dirty="0"/>
            <a:t>Equipment designers</a:t>
          </a:r>
        </a:p>
      </dsp:txBody>
      <dsp:txXfrm>
        <a:off x="6290710" y="3385613"/>
        <a:ext cx="1524092" cy="1524092"/>
      </dsp:txXfrm>
    </dsp:sp>
    <dsp:sp modelId="{01DF41E2-885B-4A70-BF7B-82BF5ABF8C7C}">
      <dsp:nvSpPr>
        <dsp:cNvPr id="0" name=""/>
        <dsp:cNvSpPr/>
      </dsp:nvSpPr>
      <dsp:spPr>
        <a:xfrm>
          <a:off x="2385147" y="3069963"/>
          <a:ext cx="2155392" cy="2155392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noProof="0" dirty="0"/>
            <a:t>Steelmaking (e.g. PROCESS ENGINEERS)</a:t>
          </a:r>
        </a:p>
      </dsp:txBody>
      <dsp:txXfrm>
        <a:off x="2700797" y="3385613"/>
        <a:ext cx="1524092" cy="15240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36087-C88F-473E-9142-7C6AD9F32FEB}">
      <dsp:nvSpPr>
        <dsp:cNvPr id="0" name=""/>
        <dsp:cNvSpPr/>
      </dsp:nvSpPr>
      <dsp:spPr>
        <a:xfrm>
          <a:off x="3169251" y="337113"/>
          <a:ext cx="4356544" cy="4356544"/>
        </a:xfrm>
        <a:prstGeom prst="pie">
          <a:avLst>
            <a:gd name="adj1" fmla="val 16200000"/>
            <a:gd name="adj2" fmla="val 1800000"/>
          </a:avLst>
        </a:prstGeom>
        <a:solidFill>
          <a:srgbClr val="156082">
            <a:alpha val="27843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tx2"/>
              </a:solidFill>
            </a:rPr>
            <a:t>TECHNOLOGY PROVIDER</a:t>
          </a:r>
          <a:endParaRPr lang="en-US" sz="2000" b="1" kern="1200" noProof="0" dirty="0">
            <a:solidFill>
              <a:schemeClr val="tx2"/>
            </a:solidFill>
          </a:endParaRPr>
        </a:p>
      </dsp:txBody>
      <dsp:txXfrm>
        <a:off x="5465254" y="1260286"/>
        <a:ext cx="1555908" cy="1296590"/>
      </dsp:txXfrm>
    </dsp:sp>
    <dsp:sp modelId="{37690B49-E25D-4EFF-BB66-8A993E897737}">
      <dsp:nvSpPr>
        <dsp:cNvPr id="0" name=""/>
        <dsp:cNvSpPr/>
      </dsp:nvSpPr>
      <dsp:spPr>
        <a:xfrm>
          <a:off x="3079527" y="492704"/>
          <a:ext cx="4356544" cy="4356544"/>
        </a:xfrm>
        <a:prstGeom prst="pie">
          <a:avLst>
            <a:gd name="adj1" fmla="val 1800000"/>
            <a:gd name="adj2" fmla="val 9000000"/>
          </a:avLst>
        </a:prstGeom>
        <a:solidFill>
          <a:srgbClr val="156082">
            <a:alpha val="10980"/>
          </a:srgbClr>
        </a:solidFill>
        <a:ln w="12700" cap="flat" cmpd="sng" algn="ctr">
          <a:solidFill>
            <a:srgbClr val="FFFFFF">
              <a:alpha val="21176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solidFill>
                <a:schemeClr val="tx2"/>
              </a:solidFill>
            </a:rPr>
            <a:t>STEELMAKER</a:t>
          </a:r>
        </a:p>
      </dsp:txBody>
      <dsp:txXfrm>
        <a:off x="4116800" y="3319272"/>
        <a:ext cx="2333863" cy="1140999"/>
      </dsp:txXfrm>
    </dsp:sp>
    <dsp:sp modelId="{B2D85C9E-77D6-47AA-9D7B-54157E6CD469}">
      <dsp:nvSpPr>
        <dsp:cNvPr id="0" name=""/>
        <dsp:cNvSpPr/>
      </dsp:nvSpPr>
      <dsp:spPr>
        <a:xfrm>
          <a:off x="2989803" y="337113"/>
          <a:ext cx="4356544" cy="4356544"/>
        </a:xfrm>
        <a:prstGeom prst="pie">
          <a:avLst>
            <a:gd name="adj1" fmla="val 9000000"/>
            <a:gd name="adj2" fmla="val 16200000"/>
          </a:avLst>
        </a:prstGeom>
        <a:solidFill>
          <a:srgbClr val="156082">
            <a:alpha val="2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solidFill>
                <a:schemeClr val="tx2"/>
              </a:solidFill>
            </a:rPr>
            <a:t>SOFTWARE EDITOR</a:t>
          </a:r>
        </a:p>
      </dsp:txBody>
      <dsp:txXfrm>
        <a:off x="3494436" y="1260286"/>
        <a:ext cx="1555908" cy="1296590"/>
      </dsp:txXfrm>
    </dsp:sp>
    <dsp:sp modelId="{6DC3F6CF-329E-4E85-8385-9130B881C03A}">
      <dsp:nvSpPr>
        <dsp:cNvPr id="0" name=""/>
        <dsp:cNvSpPr/>
      </dsp:nvSpPr>
      <dsp:spPr>
        <a:xfrm>
          <a:off x="2899920" y="67422"/>
          <a:ext cx="4895926" cy="489592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9C7C9-9DAC-4140-982C-AF771465768C}">
      <dsp:nvSpPr>
        <dsp:cNvPr id="0" name=""/>
        <dsp:cNvSpPr/>
      </dsp:nvSpPr>
      <dsp:spPr>
        <a:xfrm>
          <a:off x="2809836" y="222738"/>
          <a:ext cx="4895926" cy="489592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510E73-CF1A-4140-8A9E-8DE04AF55871}">
      <dsp:nvSpPr>
        <dsp:cNvPr id="0" name=""/>
        <dsp:cNvSpPr/>
      </dsp:nvSpPr>
      <dsp:spPr>
        <a:xfrm>
          <a:off x="2719752" y="67422"/>
          <a:ext cx="4895926" cy="489592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36087-C88F-473E-9142-7C6AD9F32FEB}">
      <dsp:nvSpPr>
        <dsp:cNvPr id="0" name=""/>
        <dsp:cNvSpPr/>
      </dsp:nvSpPr>
      <dsp:spPr>
        <a:xfrm>
          <a:off x="2977879" y="337113"/>
          <a:ext cx="4611707" cy="4356544"/>
        </a:xfrm>
        <a:prstGeom prst="pie">
          <a:avLst>
            <a:gd name="adj1" fmla="val 16200000"/>
            <a:gd name="adj2" fmla="val 1800000"/>
          </a:avLst>
        </a:prstGeom>
        <a:solidFill>
          <a:srgbClr val="156082">
            <a:alpha val="27843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solidFill>
                <a:schemeClr val="accent6"/>
              </a:solidFill>
              <a:highlight>
                <a:srgbClr val="FFFFFF"/>
              </a:highlight>
            </a:rPr>
            <a:t>TECHNOLOGY PROVIDER</a:t>
          </a:r>
        </a:p>
      </dsp:txBody>
      <dsp:txXfrm>
        <a:off x="5408359" y="1260286"/>
        <a:ext cx="1647038" cy="1296590"/>
      </dsp:txXfrm>
    </dsp:sp>
    <dsp:sp modelId="{37690B49-E25D-4EFF-BB66-8A993E897737}">
      <dsp:nvSpPr>
        <dsp:cNvPr id="0" name=""/>
        <dsp:cNvSpPr/>
      </dsp:nvSpPr>
      <dsp:spPr>
        <a:xfrm>
          <a:off x="3015736" y="492704"/>
          <a:ext cx="4356544" cy="4356544"/>
        </a:xfrm>
        <a:prstGeom prst="pie">
          <a:avLst>
            <a:gd name="adj1" fmla="val 1800000"/>
            <a:gd name="adj2" fmla="val 9000000"/>
          </a:avLst>
        </a:prstGeom>
        <a:solidFill>
          <a:srgbClr val="156082">
            <a:alpha val="10980"/>
          </a:srgbClr>
        </a:solidFill>
        <a:ln w="12700" cap="flat" cmpd="sng" algn="ctr">
          <a:solidFill>
            <a:srgbClr val="FFFFFF">
              <a:alpha val="21176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solidFill>
                <a:srgbClr val="00B0F0"/>
              </a:solidFill>
              <a:highlight>
                <a:srgbClr val="FFFFFF"/>
              </a:highlight>
            </a:rPr>
            <a:t>STEELMAKER</a:t>
          </a:r>
        </a:p>
      </dsp:txBody>
      <dsp:txXfrm>
        <a:off x="4053009" y="3319272"/>
        <a:ext cx="2333863" cy="1140999"/>
      </dsp:txXfrm>
    </dsp:sp>
    <dsp:sp modelId="{B2D85C9E-77D6-47AA-9D7B-54157E6CD469}">
      <dsp:nvSpPr>
        <dsp:cNvPr id="0" name=""/>
        <dsp:cNvSpPr/>
      </dsp:nvSpPr>
      <dsp:spPr>
        <a:xfrm>
          <a:off x="2926012" y="337113"/>
          <a:ext cx="4356544" cy="4356544"/>
        </a:xfrm>
        <a:prstGeom prst="pie">
          <a:avLst>
            <a:gd name="adj1" fmla="val 9000000"/>
            <a:gd name="adj2" fmla="val 16200000"/>
          </a:avLst>
        </a:prstGeom>
        <a:solidFill>
          <a:srgbClr val="156082">
            <a:alpha val="2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solidFill>
                <a:srgbClr val="F7941E"/>
              </a:solidFill>
              <a:highlight>
                <a:srgbClr val="FFFFFF"/>
              </a:highlight>
            </a:rPr>
            <a:t>SOFTWARE EDITOR</a:t>
          </a:r>
        </a:p>
      </dsp:txBody>
      <dsp:txXfrm>
        <a:off x="3430645" y="1260286"/>
        <a:ext cx="1555908" cy="1296590"/>
      </dsp:txXfrm>
    </dsp:sp>
    <dsp:sp modelId="{6DC3F6CF-329E-4E85-8385-9130B881C03A}">
      <dsp:nvSpPr>
        <dsp:cNvPr id="0" name=""/>
        <dsp:cNvSpPr/>
      </dsp:nvSpPr>
      <dsp:spPr>
        <a:xfrm>
          <a:off x="2835075" y="67422"/>
          <a:ext cx="4895926" cy="489592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9C7C9-9DAC-4140-982C-AF771465768C}">
      <dsp:nvSpPr>
        <dsp:cNvPr id="0" name=""/>
        <dsp:cNvSpPr/>
      </dsp:nvSpPr>
      <dsp:spPr>
        <a:xfrm>
          <a:off x="2746045" y="222738"/>
          <a:ext cx="4895926" cy="489592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510E73-CF1A-4140-8A9E-8DE04AF55871}">
      <dsp:nvSpPr>
        <dsp:cNvPr id="0" name=""/>
        <dsp:cNvSpPr/>
      </dsp:nvSpPr>
      <dsp:spPr>
        <a:xfrm>
          <a:off x="2655962" y="67422"/>
          <a:ext cx="4895926" cy="489592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36087-C88F-473E-9142-7C6AD9F32FEB}">
      <dsp:nvSpPr>
        <dsp:cNvPr id="0" name=""/>
        <dsp:cNvSpPr/>
      </dsp:nvSpPr>
      <dsp:spPr>
        <a:xfrm>
          <a:off x="3117348" y="370265"/>
          <a:ext cx="4892615" cy="4621910"/>
        </a:xfrm>
        <a:prstGeom prst="pie">
          <a:avLst>
            <a:gd name="adj1" fmla="val 16200000"/>
            <a:gd name="adj2" fmla="val 1800000"/>
          </a:avLst>
        </a:prstGeom>
        <a:solidFill>
          <a:srgbClr val="156082">
            <a:alpha val="27843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solidFill>
                <a:schemeClr val="accent6"/>
              </a:solidFill>
              <a:highlight>
                <a:srgbClr val="FFFFFF"/>
              </a:highlight>
            </a:rPr>
            <a:t>TECHNOLOGY PROVIDER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solidFill>
                <a:schemeClr val="accent6"/>
              </a:solidFill>
              <a:highlight>
                <a:srgbClr val="FFFFFF"/>
              </a:highlight>
            </a:rPr>
            <a:t>Discloses information on device layout</a:t>
          </a:r>
        </a:p>
      </dsp:txBody>
      <dsp:txXfrm>
        <a:off x="5695873" y="1349670"/>
        <a:ext cx="1747362" cy="1375568"/>
      </dsp:txXfrm>
    </dsp:sp>
    <dsp:sp modelId="{37690B49-E25D-4EFF-BB66-8A993E897737}">
      <dsp:nvSpPr>
        <dsp:cNvPr id="0" name=""/>
        <dsp:cNvSpPr/>
      </dsp:nvSpPr>
      <dsp:spPr>
        <a:xfrm>
          <a:off x="2304908" y="1005520"/>
          <a:ext cx="4621910" cy="4621910"/>
        </a:xfrm>
        <a:prstGeom prst="pie">
          <a:avLst>
            <a:gd name="adj1" fmla="val 1800000"/>
            <a:gd name="adj2" fmla="val 9000000"/>
          </a:avLst>
        </a:prstGeom>
        <a:solidFill>
          <a:srgbClr val="156082">
            <a:alpha val="10980"/>
          </a:srgbClr>
        </a:solidFill>
        <a:ln w="12700" cap="flat" cmpd="sng" algn="ctr">
          <a:solidFill>
            <a:srgbClr val="FFFFFF">
              <a:alpha val="21176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solidFill>
                <a:srgbClr val="00B0F0"/>
              </a:solidFill>
              <a:highlight>
                <a:srgbClr val="FFFFFF"/>
              </a:highlight>
            </a:rPr>
            <a:t>STEELMAKER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noProof="0" dirty="0">
            <a:solidFill>
              <a:srgbClr val="00B0F0"/>
            </a:solidFill>
            <a:highlight>
              <a:srgbClr val="FFFFFF"/>
            </a:highlight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solidFill>
                <a:srgbClr val="00B0F0"/>
              </a:solidFill>
              <a:highlight>
                <a:srgbClr val="FFFFFF"/>
              </a:highlight>
            </a:rPr>
            <a:t>Discloses process information, &amp; experimental data</a:t>
          </a:r>
        </a:p>
      </dsp:txBody>
      <dsp:txXfrm>
        <a:off x="3405362" y="4004260"/>
        <a:ext cx="2476023" cy="1210500"/>
      </dsp:txXfrm>
    </dsp:sp>
    <dsp:sp modelId="{B2D85C9E-77D6-47AA-9D7B-54157E6CD469}">
      <dsp:nvSpPr>
        <dsp:cNvPr id="0" name=""/>
        <dsp:cNvSpPr/>
      </dsp:nvSpPr>
      <dsp:spPr>
        <a:xfrm>
          <a:off x="1370010" y="428594"/>
          <a:ext cx="4621910" cy="4621910"/>
        </a:xfrm>
        <a:prstGeom prst="pie">
          <a:avLst>
            <a:gd name="adj1" fmla="val 9000000"/>
            <a:gd name="adj2" fmla="val 16200000"/>
          </a:avLst>
        </a:prstGeom>
        <a:solidFill>
          <a:srgbClr val="156082">
            <a:alpha val="2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solidFill>
                <a:srgbClr val="F7941E"/>
              </a:solidFill>
              <a:highlight>
                <a:srgbClr val="FFFFFF"/>
              </a:highlight>
            </a:rPr>
            <a:t>SOFTWARE EDITOR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>
              <a:solidFill>
                <a:srgbClr val="F7941E"/>
              </a:solidFill>
              <a:highlight>
                <a:srgbClr val="FFFFFF"/>
              </a:highlight>
            </a:rPr>
            <a:t>Provides simulation tools and expertise</a:t>
          </a:r>
        </a:p>
      </dsp:txBody>
      <dsp:txXfrm>
        <a:off x="1905381" y="1407998"/>
        <a:ext cx="1650682" cy="1375568"/>
      </dsp:txXfrm>
    </dsp:sp>
    <dsp:sp modelId="{6DC3F6CF-329E-4E85-8385-9130B881C03A}">
      <dsp:nvSpPr>
        <dsp:cNvPr id="0" name=""/>
        <dsp:cNvSpPr/>
      </dsp:nvSpPr>
      <dsp:spPr>
        <a:xfrm>
          <a:off x="2939420" y="156294"/>
          <a:ext cx="5194146" cy="519414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9C7C9-9DAC-4140-982C-AF771465768C}">
      <dsp:nvSpPr>
        <dsp:cNvPr id="0" name=""/>
        <dsp:cNvSpPr/>
      </dsp:nvSpPr>
      <dsp:spPr>
        <a:xfrm>
          <a:off x="2018789" y="719110"/>
          <a:ext cx="5194146" cy="519414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510E73-CF1A-4140-8A9E-8DE04AF55871}">
      <dsp:nvSpPr>
        <dsp:cNvPr id="0" name=""/>
        <dsp:cNvSpPr/>
      </dsp:nvSpPr>
      <dsp:spPr>
        <a:xfrm>
          <a:off x="1083510" y="142475"/>
          <a:ext cx="5194146" cy="519414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53E89-B695-4C55-9B8C-1C90091D2A95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77D77-1BE2-40CD-BD9E-486023B662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381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77D77-1BE2-40CD-BD9E-486023B662F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10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3A531-D264-4D93-BDEE-23C0DA288CB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8880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77D77-1BE2-40CD-BD9E-486023B662F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964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45C4F-E92C-47D7-B68F-48601A6F4403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7316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Transvalor1984" TargetMode="External"/><Relationship Id="rId3" Type="http://schemas.openxmlformats.org/officeDocument/2006/relationships/hyperlink" Target="https://twitter.com/Transvalor?lang=fr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3.png"/><Relationship Id="rId2" Type="http://schemas.openxmlformats.org/officeDocument/2006/relationships/hyperlink" Target="http://www.transvalor.com/fr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transvalor-s-a-/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hyperlink" Target="mailto:marketing@transvalor.com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part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2F5E74E-6FF2-79ED-F05C-26F3FA6A4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8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EE6EDAF-4E19-2F7F-0F10-01900B318174}"/>
              </a:ext>
            </a:extLst>
          </p:cNvPr>
          <p:cNvSpPr txBox="1"/>
          <p:nvPr userDrawn="1"/>
        </p:nvSpPr>
        <p:spPr>
          <a:xfrm>
            <a:off x="-2" y="560300"/>
            <a:ext cx="12192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4400" b="0" dirty="0">
              <a:solidFill>
                <a:schemeClr val="bg1"/>
              </a:solidFill>
              <a:latin typeface="Quicksand" pitchFamily="2" charset="0"/>
            </a:endParaRPr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id="{188EC8D2-1FBA-E0EE-8395-FDD901164A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7455" y="6153388"/>
            <a:ext cx="3323552" cy="464279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4A838864-916F-E40D-78C8-0584388B6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2819" y="1573879"/>
            <a:ext cx="7431657" cy="1258009"/>
          </a:xfrm>
        </p:spPr>
        <p:txBody>
          <a:bodyPr anchor="ctr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Asap" panose="020F0504030202060203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2182010" y="2814214"/>
            <a:ext cx="7153274" cy="53741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  <a:latin typeface="Asap" panose="020F0504030202060203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BF9A668-A412-1261-7649-B8D9DEE4414B}"/>
              </a:ext>
            </a:extLst>
          </p:cNvPr>
          <p:cNvCxnSpPr/>
          <p:nvPr userDrawn="1"/>
        </p:nvCxnSpPr>
        <p:spPr>
          <a:xfrm>
            <a:off x="1714346" y="1478466"/>
            <a:ext cx="813099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182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/>
          <p:cNvSpPr txBox="1"/>
          <p:nvPr userDrawn="1"/>
        </p:nvSpPr>
        <p:spPr>
          <a:xfrm>
            <a:off x="6246329" y="5169611"/>
            <a:ext cx="12270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050" dirty="0">
                <a:solidFill>
                  <a:schemeClr val="bg1">
                    <a:lumMod val="50000"/>
                  </a:schemeClr>
                </a:solidFill>
                <a:latin typeface="+mj-lt"/>
                <a:hlinkClick r:id="rId2"/>
              </a:rPr>
              <a:t>transvalor.com</a:t>
            </a:r>
            <a:endParaRPr lang="fr-FR" sz="1050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17" name="Groupe 16"/>
          <p:cNvGrpSpPr/>
          <p:nvPr userDrawn="1"/>
        </p:nvGrpSpPr>
        <p:grpSpPr>
          <a:xfrm>
            <a:off x="7306142" y="5133562"/>
            <a:ext cx="1275543" cy="304842"/>
            <a:chOff x="9821585" y="5342282"/>
            <a:chExt cx="1700724" cy="406456"/>
          </a:xfrm>
        </p:grpSpPr>
        <p:sp>
          <p:nvSpPr>
            <p:cNvPr id="18" name="ZoneTexte 17"/>
            <p:cNvSpPr txBox="1"/>
            <p:nvPr userDrawn="1"/>
          </p:nvSpPr>
          <p:spPr>
            <a:xfrm>
              <a:off x="10148702" y="5370270"/>
              <a:ext cx="137360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050" dirty="0">
                  <a:solidFill>
                    <a:schemeClr val="bg1">
                      <a:lumMod val="50000"/>
                    </a:schemeClr>
                  </a:solidFill>
                  <a:latin typeface="+mj-lt"/>
                  <a:hlinkClick r:id="rId3"/>
                </a:rPr>
                <a:t>@transvalor</a:t>
              </a:r>
              <a:endParaRPr lang="fr-FR" sz="1050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  <p:pic>
          <p:nvPicPr>
            <p:cNvPr id="19" name="Picture 2" descr="RÃ©sultat de recherche d'images pour &quot;logo twitter&quot;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1585" y="5342282"/>
              <a:ext cx="406456" cy="406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e 19"/>
          <p:cNvGrpSpPr/>
          <p:nvPr userDrawn="1"/>
        </p:nvGrpSpPr>
        <p:grpSpPr>
          <a:xfrm>
            <a:off x="8440602" y="5095637"/>
            <a:ext cx="1343386" cy="378000"/>
            <a:chOff x="9778718" y="5748738"/>
            <a:chExt cx="1791181" cy="504000"/>
          </a:xfrm>
        </p:grpSpPr>
        <p:pic>
          <p:nvPicPr>
            <p:cNvPr id="21" name="Picture 4" descr="RÃ©sultat de recherche d'images pour &quot;logo linkedin&quot;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8718" y="5748738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ZoneTexte 21"/>
            <p:cNvSpPr txBox="1"/>
            <p:nvPr userDrawn="1"/>
          </p:nvSpPr>
          <p:spPr>
            <a:xfrm>
              <a:off x="10196291" y="5840442"/>
              <a:ext cx="137360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050" dirty="0">
                  <a:solidFill>
                    <a:schemeClr val="bg1">
                      <a:lumMod val="50000"/>
                    </a:schemeClr>
                  </a:solidFill>
                  <a:latin typeface="+mj-lt"/>
                  <a:hlinkClick r:id="rId6"/>
                </a:rPr>
                <a:t>transvalor-s-a</a:t>
              </a:r>
              <a:endParaRPr lang="fr-FR" sz="1050" baseline="0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23" name="Groupe 22"/>
          <p:cNvGrpSpPr/>
          <p:nvPr userDrawn="1"/>
        </p:nvGrpSpPr>
        <p:grpSpPr>
          <a:xfrm>
            <a:off x="9725340" y="5133564"/>
            <a:ext cx="1318098" cy="297000"/>
            <a:chOff x="9367520" y="5400781"/>
            <a:chExt cx="1757464" cy="396000"/>
          </a:xfrm>
        </p:grpSpPr>
        <p:pic>
          <p:nvPicPr>
            <p:cNvPr id="24" name="Picture 2" descr="RÃ©sultat de recherche d'images pour &quot;logo youtube rond&quot;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7520" y="5400781"/>
              <a:ext cx="396000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ZoneTexte 24"/>
            <p:cNvSpPr txBox="1"/>
            <p:nvPr userDrawn="1"/>
          </p:nvSpPr>
          <p:spPr>
            <a:xfrm>
              <a:off x="9751376" y="5445706"/>
              <a:ext cx="137360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050" dirty="0">
                  <a:solidFill>
                    <a:schemeClr val="bg1">
                      <a:lumMod val="50000"/>
                    </a:schemeClr>
                  </a:solidFill>
                  <a:latin typeface="+mj-lt"/>
                  <a:hlinkClick r:id="rId8"/>
                </a:rPr>
                <a:t>Transvalor1984</a:t>
              </a:r>
              <a:endParaRPr lang="fr-FR" sz="1050" baseline="0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26" name="Image 2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1777" y="5174961"/>
            <a:ext cx="229613" cy="275188"/>
          </a:xfrm>
          <a:prstGeom prst="rect">
            <a:avLst/>
          </a:prstGeom>
        </p:spPr>
      </p:pic>
      <p:sp>
        <p:nvSpPr>
          <p:cNvPr id="28" name="ZoneTexte 27"/>
          <p:cNvSpPr txBox="1"/>
          <p:nvPr userDrawn="1"/>
        </p:nvSpPr>
        <p:spPr>
          <a:xfrm>
            <a:off x="4842483" y="5593693"/>
            <a:ext cx="7192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Transvalor S.A. - 950 avenue Roumanille - CS 40237 Biot - 06904 Sophia Antipolis cedex -</a:t>
            </a:r>
            <a:r>
              <a:rPr lang="en-US" sz="1200" baseline="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France</a:t>
            </a:r>
          </a:p>
          <a:p>
            <a:pPr algn="ctr"/>
            <a:r>
              <a:rPr lang="fr-FR" sz="1200" dirty="0">
                <a:latin typeface="+mj-lt"/>
              </a:rPr>
              <a:t>+33 (0)4</a:t>
            </a:r>
            <a:r>
              <a:rPr lang="fr-FR" sz="1200" baseline="0" dirty="0">
                <a:latin typeface="+mj-lt"/>
              </a:rPr>
              <a:t> 92 92 42 00 - </a:t>
            </a:r>
            <a:r>
              <a:rPr lang="fr-FR" sz="1200" baseline="0" dirty="0">
                <a:latin typeface="+mj-lt"/>
                <a:hlinkClick r:id="rId10"/>
              </a:rPr>
              <a:t>marketing@transvalor.com</a:t>
            </a:r>
            <a:endParaRPr lang="fr-FR" sz="1200" baseline="0" dirty="0">
              <a:latin typeface="+mj-lt"/>
            </a:endParaRPr>
          </a:p>
        </p:txBody>
      </p:sp>
      <p:sp>
        <p:nvSpPr>
          <p:cNvPr id="31" name="Espace réservé du texte 30"/>
          <p:cNvSpPr>
            <a:spLocks noGrp="1"/>
          </p:cNvSpPr>
          <p:nvPr>
            <p:ph type="body" sz="quarter" idx="10" hasCustomPrompt="1"/>
          </p:nvPr>
        </p:nvSpPr>
        <p:spPr>
          <a:xfrm>
            <a:off x="5602604" y="1215114"/>
            <a:ext cx="5672407" cy="2232837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200">
                <a:latin typeface="+mj-lt"/>
              </a:defRPr>
            </a:lvl4pPr>
            <a:lvl5pPr marL="1828800" indent="0">
              <a:buNone/>
              <a:defRPr sz="1200">
                <a:latin typeface="+mj-lt"/>
              </a:defRPr>
            </a:lvl5pPr>
          </a:lstStyle>
          <a:p>
            <a:pPr lvl="0"/>
            <a:r>
              <a:rPr lang="fr-FR" dirty="0"/>
              <a:t>Coordonnées de l’auteur si nécessaire</a:t>
            </a:r>
          </a:p>
        </p:txBody>
      </p:sp>
      <p:pic>
        <p:nvPicPr>
          <p:cNvPr id="3" name="Image 2" descr="Une image contenant texte, plusieurs&#10;&#10;Description générée automatiquement">
            <a:extLst>
              <a:ext uri="{FF2B5EF4-FFF2-40B4-BE49-F238E27FC236}">
                <a16:creationId xmlns:a16="http://schemas.microsoft.com/office/drawing/2014/main" id="{E2857DEE-F8C6-6452-63E9-A82649E67A1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38" y="-34299"/>
            <a:ext cx="4984073" cy="689229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F6772EC-2636-3235-8A5E-A0124BFD1D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4068" y="286750"/>
            <a:ext cx="5389477" cy="75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01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892278-AB75-440C-BCB4-0795C6B8A0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861" y="6642855"/>
            <a:ext cx="749596" cy="7145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92000" cy="927868"/>
          </a:xfrm>
          <a:prstGeom prst="rect">
            <a:avLst/>
          </a:prstGeom>
          <a:solidFill>
            <a:srgbClr val="FF671B"/>
          </a:solidFill>
          <a:ln>
            <a:solidFill>
              <a:srgbClr val="FF67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Connecteur droit 3"/>
          <p:cNvCxnSpPr>
            <a:cxnSpLocks/>
          </p:cNvCxnSpPr>
          <p:nvPr userDrawn="1"/>
        </p:nvCxnSpPr>
        <p:spPr>
          <a:xfrm>
            <a:off x="0" y="6499159"/>
            <a:ext cx="12192000" cy="0"/>
          </a:xfrm>
          <a:prstGeom prst="line">
            <a:avLst/>
          </a:prstGeom>
          <a:ln w="19050">
            <a:solidFill>
              <a:srgbClr val="FF67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A09198D-0841-40EA-8413-9B8BB05B1E89}"/>
              </a:ext>
            </a:extLst>
          </p:cNvPr>
          <p:cNvSpPr/>
          <p:nvPr userDrawn="1"/>
        </p:nvSpPr>
        <p:spPr>
          <a:xfrm>
            <a:off x="766597" y="6499159"/>
            <a:ext cx="358904" cy="358841"/>
          </a:xfrm>
          <a:prstGeom prst="rect">
            <a:avLst/>
          </a:prstGeom>
          <a:solidFill>
            <a:srgbClr val="FF671B"/>
          </a:solidFill>
          <a:ln>
            <a:solidFill>
              <a:srgbClr val="FF67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82937F4-51DE-4DF0-9055-77DF1ED00D87}" type="slidenum">
              <a:rPr lang="en-US" sz="1050" b="1" cap="small" baseline="0" smtClean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pPr algn="ctr"/>
              <a:t>‹#›</a:t>
            </a:fld>
            <a:endParaRPr lang="en-US" sz="1350" dirty="0"/>
          </a:p>
        </p:txBody>
      </p:sp>
      <p:sp>
        <p:nvSpPr>
          <p:cNvPr id="7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1125501" y="6561892"/>
            <a:ext cx="9677966" cy="250305"/>
          </a:xfrm>
        </p:spPr>
        <p:txBody>
          <a:bodyPr anchor="ctr">
            <a:noAutofit/>
          </a:bodyPr>
          <a:lstStyle>
            <a:lvl1pPr marL="0" indent="0">
              <a:buNone/>
              <a:defRPr lang="en-US" sz="1350" b="0" i="0" kern="1200" dirty="0">
                <a:solidFill>
                  <a:schemeClr val="bg1">
                    <a:lumMod val="6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Titre de la présentation ou référence de l’événement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214" y="6536491"/>
            <a:ext cx="463586" cy="275706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34999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  <a:latin typeface="Asap" panose="020F0504030202060203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38200" y="990600"/>
            <a:ext cx="10515600" cy="5186363"/>
          </a:xfrm>
        </p:spPr>
        <p:txBody>
          <a:bodyPr>
            <a:normAutofit/>
          </a:bodyPr>
          <a:lstStyle>
            <a:lvl1pPr>
              <a:defRPr sz="1400">
                <a:latin typeface="Asap" panose="020F0504030202060203" pitchFamily="34" charset="0"/>
              </a:defRPr>
            </a:lvl1pPr>
            <a:lvl2pPr>
              <a:defRPr sz="1200">
                <a:latin typeface="Asap" panose="020F0504030202060203" pitchFamily="34" charset="0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r-FR" dirty="0"/>
              <a:t>Ego </a:t>
            </a:r>
            <a:r>
              <a:rPr lang="fr-FR" dirty="0" err="1"/>
              <a:t>vero</a:t>
            </a:r>
            <a:r>
              <a:rPr lang="fr-FR" dirty="0"/>
              <a:t> sic </a:t>
            </a:r>
            <a:r>
              <a:rPr lang="fr-FR" dirty="0" err="1"/>
              <a:t>intellego</a:t>
            </a:r>
            <a:r>
              <a:rPr lang="fr-FR" dirty="0"/>
              <a:t>, Patres </a:t>
            </a:r>
            <a:r>
              <a:rPr lang="fr-FR" dirty="0" err="1"/>
              <a:t>conscripti</a:t>
            </a:r>
            <a:r>
              <a:rPr lang="fr-FR" dirty="0"/>
              <a:t>, nos hoc</a:t>
            </a:r>
          </a:p>
          <a:p>
            <a:pPr lvl="1"/>
            <a:r>
              <a:rPr lang="pt-BR" dirty="0"/>
              <a:t>Inter has ruinarum varietates a Nisibi quam</a:t>
            </a:r>
          </a:p>
          <a:p>
            <a:pPr lvl="0"/>
            <a:r>
              <a:rPr lang="fr-FR" dirty="0"/>
              <a:t>Novo </a:t>
            </a:r>
            <a:r>
              <a:rPr lang="fr-FR" dirty="0" err="1"/>
              <a:t>denique</a:t>
            </a:r>
            <a:r>
              <a:rPr lang="fr-FR" dirty="0"/>
              <a:t> </a:t>
            </a:r>
            <a:r>
              <a:rPr lang="fr-FR" dirty="0" err="1"/>
              <a:t>perniciosoque</a:t>
            </a:r>
            <a:r>
              <a:rPr lang="fr-FR" dirty="0"/>
              <a:t> </a:t>
            </a:r>
            <a:r>
              <a:rPr lang="fr-FR" dirty="0" err="1"/>
              <a:t>exemplo</a:t>
            </a:r>
            <a:r>
              <a:rPr lang="fr-FR" dirty="0"/>
              <a:t> idem Gallus</a:t>
            </a:r>
          </a:p>
          <a:p>
            <a:pPr lvl="1"/>
            <a:r>
              <a:rPr lang="fr-FR" dirty="0"/>
              <a:t>Non ergo </a:t>
            </a:r>
            <a:r>
              <a:rPr lang="fr-FR" dirty="0" err="1"/>
              <a:t>erunt</a:t>
            </a:r>
            <a:r>
              <a:rPr lang="fr-FR" dirty="0"/>
              <a:t> </a:t>
            </a:r>
            <a:r>
              <a:rPr lang="fr-FR" dirty="0" err="1"/>
              <a:t>homines</a:t>
            </a:r>
            <a:r>
              <a:rPr lang="fr-FR" dirty="0"/>
              <a:t> </a:t>
            </a:r>
            <a:r>
              <a:rPr lang="fr-FR" dirty="0" err="1"/>
              <a:t>deliciis</a:t>
            </a:r>
            <a:r>
              <a:rPr lang="fr-FR" dirty="0"/>
              <a:t> diffluentes</a:t>
            </a:r>
          </a:p>
          <a:p>
            <a:pPr lvl="0"/>
            <a:r>
              <a:rPr lang="fr-FR" dirty="0" err="1"/>
              <a:t>Iam</a:t>
            </a:r>
            <a:r>
              <a:rPr lang="fr-FR" dirty="0"/>
              <a:t> in </a:t>
            </a:r>
            <a:r>
              <a:rPr lang="fr-FR" dirty="0" err="1"/>
              <a:t>altera</a:t>
            </a:r>
            <a:r>
              <a:rPr lang="fr-FR" dirty="0"/>
              <a:t> </a:t>
            </a:r>
            <a:r>
              <a:rPr lang="fr-FR" dirty="0" err="1"/>
              <a:t>philosophiae</a:t>
            </a:r>
            <a:r>
              <a:rPr lang="fr-FR" dirty="0"/>
              <a:t> parte. </a:t>
            </a:r>
            <a:r>
              <a:rPr lang="fr-FR" dirty="0" err="1"/>
              <a:t>quae</a:t>
            </a:r>
            <a:r>
              <a:rPr lang="fr-FR" dirty="0"/>
              <a:t> est</a:t>
            </a:r>
          </a:p>
          <a:p>
            <a:pPr lvl="1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75DA84-E8CC-4046-848B-338FFAFF5D47}"/>
              </a:ext>
            </a:extLst>
          </p:cNvPr>
          <p:cNvSpPr/>
          <p:nvPr userDrawn="1"/>
        </p:nvSpPr>
        <p:spPr>
          <a:xfrm rot="16200000">
            <a:off x="9806745" y="4118321"/>
            <a:ext cx="455506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 i="1" dirty="0">
                <a:solidFill>
                  <a:schemeClr val="bg1">
                    <a:lumMod val="65000"/>
                  </a:schemeClr>
                </a:solidFill>
              </a:rPr>
              <a:t>©Transvalor 2021</a:t>
            </a:r>
            <a:r>
              <a:rPr lang="en-US" sz="500" i="1" baseline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500" i="1" dirty="0">
                <a:solidFill>
                  <a:schemeClr val="bg1">
                    <a:lumMod val="65000"/>
                  </a:schemeClr>
                </a:solidFill>
              </a:rPr>
              <a:t>-  Shall not be disclosed without prior written notice</a:t>
            </a:r>
          </a:p>
        </p:txBody>
      </p:sp>
    </p:spTree>
    <p:extLst>
      <p:ext uri="{BB962C8B-B14F-4D97-AF65-F5344CB8AC3E}">
        <p14:creationId xmlns:p14="http://schemas.microsoft.com/office/powerpoint/2010/main" val="3198548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de part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2931AFD-AD6F-65C0-EFD4-A841E1E63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6CBCC9-752C-43A1-BE5E-E9E720DC8BAC}"/>
              </a:ext>
            </a:extLst>
          </p:cNvPr>
          <p:cNvSpPr/>
          <p:nvPr userDrawn="1"/>
        </p:nvSpPr>
        <p:spPr>
          <a:xfrm>
            <a:off x="261256" y="6540462"/>
            <a:ext cx="766354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chemeClr val="bg1"/>
                </a:solidFill>
                <a:latin typeface="+mj-lt"/>
              </a:rPr>
              <a:t>Property of Transvalor SA</a:t>
            </a:r>
            <a:r>
              <a:rPr lang="en-US" sz="900" i="1" baseline="0" dirty="0">
                <a:solidFill>
                  <a:schemeClr val="bg1"/>
                </a:solidFill>
                <a:latin typeface="+mj-lt"/>
              </a:rPr>
              <a:t> - </a:t>
            </a:r>
            <a:r>
              <a:rPr lang="en-US" sz="900" i="1" dirty="0">
                <a:solidFill>
                  <a:schemeClr val="bg1"/>
                </a:solidFill>
                <a:latin typeface="+mj-lt"/>
              </a:rPr>
              <a:t>Information in this document cannot be used, published or distributed without prior written consent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239715-755C-1DE4-7E1C-602E9C7A6C0E}"/>
              </a:ext>
            </a:extLst>
          </p:cNvPr>
          <p:cNvSpPr/>
          <p:nvPr userDrawn="1"/>
        </p:nvSpPr>
        <p:spPr>
          <a:xfrm>
            <a:off x="4233" y="2355591"/>
            <a:ext cx="7920566" cy="2199156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sap bold" panose="020F0804030202060203" pitchFamily="34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B983A84-73BA-B669-C21D-191C9792D9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599" y="2606625"/>
            <a:ext cx="7431657" cy="1758341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rgbClr val="00168B"/>
                </a:solidFill>
                <a:latin typeface="Asap" panose="020F0504030202060203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3" name="Picture 17">
            <a:extLst>
              <a:ext uri="{FF2B5EF4-FFF2-40B4-BE49-F238E27FC236}">
                <a16:creationId xmlns:a16="http://schemas.microsoft.com/office/drawing/2014/main" id="{B591AA5C-1AE4-A900-E3CB-F0DAE4A2B8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7455" y="6153388"/>
            <a:ext cx="3323552" cy="46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54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441F54C1-5BFD-1FCB-0EC8-D12800D763A7}"/>
              </a:ext>
            </a:extLst>
          </p:cNvPr>
          <p:cNvSpPr/>
          <p:nvPr userDrawn="1"/>
        </p:nvSpPr>
        <p:spPr>
          <a:xfrm>
            <a:off x="0" y="6489621"/>
            <a:ext cx="12192000" cy="386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rtlCol="0" anchor="ctr"/>
          <a:lstStyle/>
          <a:p>
            <a:endParaRPr lang="fr-FR" sz="800" dirty="0">
              <a:solidFill>
                <a:schemeClr val="bg1"/>
              </a:solidFill>
              <a:latin typeface="Quicksand" pitchFamily="2" charset="0"/>
            </a:endParaRPr>
          </a:p>
        </p:txBody>
      </p:sp>
      <p:cxnSp>
        <p:nvCxnSpPr>
          <p:cNvPr id="4" name="Connecteur droit 3"/>
          <p:cNvCxnSpPr>
            <a:cxnSpLocks/>
          </p:cNvCxnSpPr>
          <p:nvPr userDrawn="1"/>
        </p:nvCxnSpPr>
        <p:spPr>
          <a:xfrm>
            <a:off x="0" y="6499159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A09198D-0841-40EA-8413-9B8BB05B1E89}"/>
              </a:ext>
            </a:extLst>
          </p:cNvPr>
          <p:cNvSpPr/>
          <p:nvPr userDrawn="1"/>
        </p:nvSpPr>
        <p:spPr>
          <a:xfrm>
            <a:off x="766597" y="6499159"/>
            <a:ext cx="358904" cy="358841"/>
          </a:xfrm>
          <a:prstGeom prst="rect">
            <a:avLst/>
          </a:prstGeom>
          <a:solidFill>
            <a:srgbClr val="001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82937F4-51DE-4DF0-9055-77DF1ED00D87}" type="slidenum">
              <a:rPr lang="en-US" sz="1050" b="1" cap="small" baseline="0" smtClean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pPr algn="ctr"/>
              <a:t>‹#›</a:t>
            </a:fld>
            <a:endParaRPr lang="en-US" sz="1350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3272" y="6585017"/>
            <a:ext cx="1597893" cy="22321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6200000">
            <a:off x="9806745" y="4118322"/>
            <a:ext cx="455506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 i="1" dirty="0">
                <a:solidFill>
                  <a:schemeClr val="bg1">
                    <a:lumMod val="65000"/>
                  </a:schemeClr>
                </a:solidFill>
              </a:rPr>
              <a:t>©Transvalor 2022 - Confidential – Shall not be disclosed without prior written notice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38200" y="971550"/>
            <a:ext cx="10515600" cy="5205414"/>
          </a:xfrm>
        </p:spPr>
        <p:txBody>
          <a:bodyPr>
            <a:normAutofit/>
          </a:bodyPr>
          <a:lstStyle>
            <a:lvl1pPr>
              <a:defRPr sz="1400">
                <a:latin typeface="Asap" panose="020F0504030202060203" pitchFamily="34" charset="0"/>
              </a:defRPr>
            </a:lvl1pPr>
            <a:lvl2pPr>
              <a:defRPr sz="1200">
                <a:latin typeface="Asap" panose="020F0504030202060203" pitchFamily="34" charset="0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r-FR" dirty="0"/>
              <a:t>Ego </a:t>
            </a:r>
            <a:r>
              <a:rPr lang="fr-FR" dirty="0" err="1"/>
              <a:t>vero</a:t>
            </a:r>
            <a:r>
              <a:rPr lang="fr-FR" dirty="0"/>
              <a:t> sic </a:t>
            </a:r>
            <a:r>
              <a:rPr lang="fr-FR" dirty="0" err="1"/>
              <a:t>intellego</a:t>
            </a:r>
            <a:r>
              <a:rPr lang="fr-FR" dirty="0"/>
              <a:t>, Patres </a:t>
            </a:r>
            <a:r>
              <a:rPr lang="fr-FR" dirty="0" err="1"/>
              <a:t>conscripti</a:t>
            </a:r>
            <a:r>
              <a:rPr lang="fr-FR" dirty="0"/>
              <a:t>, nos hoc</a:t>
            </a:r>
          </a:p>
          <a:p>
            <a:pPr lvl="1"/>
            <a:r>
              <a:rPr lang="pt-BR" dirty="0"/>
              <a:t>Inter has ruinarum varietates a Nisibi quam</a:t>
            </a:r>
          </a:p>
          <a:p>
            <a:pPr lvl="0"/>
            <a:r>
              <a:rPr lang="fr-FR" dirty="0"/>
              <a:t>Novo </a:t>
            </a:r>
            <a:r>
              <a:rPr lang="fr-FR" dirty="0" err="1"/>
              <a:t>denique</a:t>
            </a:r>
            <a:r>
              <a:rPr lang="fr-FR" dirty="0"/>
              <a:t> </a:t>
            </a:r>
            <a:r>
              <a:rPr lang="fr-FR" dirty="0" err="1"/>
              <a:t>perniciosoque</a:t>
            </a:r>
            <a:r>
              <a:rPr lang="fr-FR" dirty="0"/>
              <a:t> </a:t>
            </a:r>
            <a:r>
              <a:rPr lang="fr-FR" dirty="0" err="1"/>
              <a:t>exemplo</a:t>
            </a:r>
            <a:r>
              <a:rPr lang="fr-FR" dirty="0"/>
              <a:t> idem Gallus</a:t>
            </a:r>
          </a:p>
          <a:p>
            <a:pPr lvl="1"/>
            <a:r>
              <a:rPr lang="fr-FR" dirty="0"/>
              <a:t>Non ergo </a:t>
            </a:r>
            <a:r>
              <a:rPr lang="fr-FR" dirty="0" err="1"/>
              <a:t>erunt</a:t>
            </a:r>
            <a:r>
              <a:rPr lang="fr-FR" dirty="0"/>
              <a:t> </a:t>
            </a:r>
            <a:r>
              <a:rPr lang="fr-FR" dirty="0" err="1"/>
              <a:t>homines</a:t>
            </a:r>
            <a:r>
              <a:rPr lang="fr-FR" dirty="0"/>
              <a:t> </a:t>
            </a:r>
            <a:r>
              <a:rPr lang="fr-FR" dirty="0" err="1"/>
              <a:t>deliciis</a:t>
            </a:r>
            <a:r>
              <a:rPr lang="fr-FR" dirty="0"/>
              <a:t> diffluentes</a:t>
            </a:r>
          </a:p>
          <a:p>
            <a:pPr lvl="0"/>
            <a:r>
              <a:rPr lang="fr-FR" dirty="0" err="1"/>
              <a:t>Iam</a:t>
            </a:r>
            <a:r>
              <a:rPr lang="fr-FR" dirty="0"/>
              <a:t> in </a:t>
            </a:r>
            <a:r>
              <a:rPr lang="fr-FR" dirty="0" err="1"/>
              <a:t>altera</a:t>
            </a:r>
            <a:r>
              <a:rPr lang="fr-FR" dirty="0"/>
              <a:t> </a:t>
            </a:r>
            <a:r>
              <a:rPr lang="fr-FR" dirty="0" err="1"/>
              <a:t>philosophiae</a:t>
            </a:r>
            <a:r>
              <a:rPr lang="fr-FR" dirty="0"/>
              <a:t> parte. </a:t>
            </a:r>
            <a:r>
              <a:rPr lang="fr-FR" dirty="0" err="1"/>
              <a:t>quae</a:t>
            </a:r>
            <a:r>
              <a:rPr lang="fr-FR" dirty="0"/>
              <a:t> est</a:t>
            </a:r>
          </a:p>
          <a:p>
            <a:pPr lvl="1"/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237066"/>
            <a:ext cx="10515600" cy="487872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01689"/>
                </a:solidFill>
                <a:latin typeface="Asap" panose="020F0504030202060203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4CDBEE9-1B3A-EB55-0767-FCC39F3DB94B}"/>
              </a:ext>
            </a:extLst>
          </p:cNvPr>
          <p:cNvSpPr txBox="1"/>
          <p:nvPr userDrawn="1"/>
        </p:nvSpPr>
        <p:spPr>
          <a:xfrm>
            <a:off x="1125501" y="6543557"/>
            <a:ext cx="9623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75000"/>
                  </a:schemeClr>
                </a:solidFill>
                <a:latin typeface="Asap" panose="020F0504030202060203" pitchFamily="34" charset="0"/>
              </a:rPr>
              <a:t>TRANSVALOR</a:t>
            </a:r>
          </a:p>
        </p:txBody>
      </p:sp>
    </p:spTree>
    <p:extLst>
      <p:ext uri="{BB962C8B-B14F-4D97-AF65-F5344CB8AC3E}">
        <p14:creationId xmlns:p14="http://schemas.microsoft.com/office/powerpoint/2010/main" val="2514593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>
            <a:cxnSpLocks/>
          </p:cNvCxnSpPr>
          <p:nvPr userDrawn="1"/>
        </p:nvCxnSpPr>
        <p:spPr>
          <a:xfrm>
            <a:off x="0" y="6499159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A09198D-0841-40EA-8413-9B8BB05B1E89}"/>
              </a:ext>
            </a:extLst>
          </p:cNvPr>
          <p:cNvSpPr/>
          <p:nvPr userDrawn="1"/>
        </p:nvSpPr>
        <p:spPr>
          <a:xfrm>
            <a:off x="766597" y="6499159"/>
            <a:ext cx="358904" cy="358841"/>
          </a:xfrm>
          <a:prstGeom prst="rect">
            <a:avLst/>
          </a:prstGeom>
          <a:solidFill>
            <a:srgbClr val="001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82937F4-51DE-4DF0-9055-77DF1ED00D87}" type="slidenum">
              <a:rPr lang="en-US" sz="1050" b="1" cap="small" baseline="0" smtClean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pPr algn="ctr"/>
              <a:t>‹#›</a:t>
            </a:fld>
            <a:endParaRPr lang="en-US" sz="1350" dirty="0"/>
          </a:p>
        </p:txBody>
      </p:sp>
      <p:sp>
        <p:nvSpPr>
          <p:cNvPr id="10" name="Rectangle 9"/>
          <p:cNvSpPr/>
          <p:nvPr userDrawn="1"/>
        </p:nvSpPr>
        <p:spPr>
          <a:xfrm rot="16200000">
            <a:off x="9806745" y="4118322"/>
            <a:ext cx="455506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 i="1" dirty="0">
                <a:solidFill>
                  <a:schemeClr val="bg1">
                    <a:lumMod val="65000"/>
                  </a:schemeClr>
                </a:solidFill>
              </a:rPr>
              <a:t>©Transvalor 2022 - Confidential – Shall not be disclosed without prior written notice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199477"/>
            <a:ext cx="10515600" cy="487872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rgbClr val="001689"/>
                </a:solidFill>
                <a:latin typeface="Asap" panose="020F0504030202060203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38200" y="990600"/>
            <a:ext cx="10515600" cy="5186363"/>
          </a:xfrm>
        </p:spPr>
        <p:txBody>
          <a:bodyPr>
            <a:normAutofit/>
          </a:bodyPr>
          <a:lstStyle>
            <a:lvl1pPr>
              <a:defRPr sz="1400">
                <a:latin typeface="Asap" panose="020F0504030202060203" pitchFamily="34" charset="0"/>
              </a:defRPr>
            </a:lvl1pPr>
            <a:lvl2pPr>
              <a:defRPr sz="1200">
                <a:latin typeface="Asap" panose="020F0504030202060203" pitchFamily="34" charset="0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r-FR" dirty="0"/>
              <a:t>Ego </a:t>
            </a:r>
            <a:r>
              <a:rPr lang="fr-FR" dirty="0" err="1"/>
              <a:t>vero</a:t>
            </a:r>
            <a:r>
              <a:rPr lang="fr-FR" dirty="0"/>
              <a:t> sic </a:t>
            </a:r>
            <a:r>
              <a:rPr lang="fr-FR" dirty="0" err="1"/>
              <a:t>intellego</a:t>
            </a:r>
            <a:r>
              <a:rPr lang="fr-FR" dirty="0"/>
              <a:t>, Patres </a:t>
            </a:r>
            <a:r>
              <a:rPr lang="fr-FR" dirty="0" err="1"/>
              <a:t>conscripti</a:t>
            </a:r>
            <a:r>
              <a:rPr lang="fr-FR" dirty="0"/>
              <a:t>, nos hoc</a:t>
            </a:r>
          </a:p>
          <a:p>
            <a:pPr lvl="1"/>
            <a:r>
              <a:rPr lang="pt-BR" dirty="0"/>
              <a:t>Inter has ruinarum varietates a Nisibi quam</a:t>
            </a:r>
          </a:p>
          <a:p>
            <a:pPr lvl="0"/>
            <a:r>
              <a:rPr lang="fr-FR" dirty="0"/>
              <a:t>Novo </a:t>
            </a:r>
            <a:r>
              <a:rPr lang="fr-FR" dirty="0" err="1"/>
              <a:t>denique</a:t>
            </a:r>
            <a:r>
              <a:rPr lang="fr-FR" dirty="0"/>
              <a:t> </a:t>
            </a:r>
            <a:r>
              <a:rPr lang="fr-FR" dirty="0" err="1"/>
              <a:t>perniciosoque</a:t>
            </a:r>
            <a:r>
              <a:rPr lang="fr-FR" dirty="0"/>
              <a:t> </a:t>
            </a:r>
            <a:r>
              <a:rPr lang="fr-FR" dirty="0" err="1"/>
              <a:t>exemplo</a:t>
            </a:r>
            <a:r>
              <a:rPr lang="fr-FR" dirty="0"/>
              <a:t> idem Gallus</a:t>
            </a:r>
          </a:p>
          <a:p>
            <a:pPr lvl="1"/>
            <a:r>
              <a:rPr lang="fr-FR" dirty="0"/>
              <a:t>Non ergo </a:t>
            </a:r>
            <a:r>
              <a:rPr lang="fr-FR" dirty="0" err="1"/>
              <a:t>erunt</a:t>
            </a:r>
            <a:r>
              <a:rPr lang="fr-FR" dirty="0"/>
              <a:t> </a:t>
            </a:r>
            <a:r>
              <a:rPr lang="fr-FR" dirty="0" err="1"/>
              <a:t>homines</a:t>
            </a:r>
            <a:r>
              <a:rPr lang="fr-FR" dirty="0"/>
              <a:t> </a:t>
            </a:r>
            <a:r>
              <a:rPr lang="fr-FR" dirty="0" err="1"/>
              <a:t>deliciis</a:t>
            </a:r>
            <a:r>
              <a:rPr lang="fr-FR" dirty="0"/>
              <a:t> diffluentes</a:t>
            </a:r>
          </a:p>
          <a:p>
            <a:pPr lvl="0"/>
            <a:r>
              <a:rPr lang="fr-FR" dirty="0" err="1"/>
              <a:t>Iam</a:t>
            </a:r>
            <a:r>
              <a:rPr lang="fr-FR" dirty="0"/>
              <a:t> in </a:t>
            </a:r>
            <a:r>
              <a:rPr lang="fr-FR" dirty="0" err="1"/>
              <a:t>altera</a:t>
            </a:r>
            <a:r>
              <a:rPr lang="fr-FR" dirty="0"/>
              <a:t> </a:t>
            </a:r>
            <a:r>
              <a:rPr lang="fr-FR" dirty="0" err="1"/>
              <a:t>philosophiae</a:t>
            </a:r>
            <a:r>
              <a:rPr lang="fr-FR" dirty="0"/>
              <a:t> parte. </a:t>
            </a:r>
            <a:r>
              <a:rPr lang="fr-FR" dirty="0" err="1"/>
              <a:t>quae</a:t>
            </a:r>
            <a:r>
              <a:rPr lang="fr-FR" dirty="0"/>
              <a:t> est</a:t>
            </a:r>
          </a:p>
          <a:p>
            <a:pPr lvl="1"/>
            <a:endParaRPr lang="fr-FR" dirty="0"/>
          </a:p>
        </p:txBody>
      </p:sp>
      <p:cxnSp>
        <p:nvCxnSpPr>
          <p:cNvPr id="14" name="Straight Connector 4">
            <a:extLst>
              <a:ext uri="{FF2B5EF4-FFF2-40B4-BE49-F238E27FC236}">
                <a16:creationId xmlns:a16="http://schemas.microsoft.com/office/drawing/2014/main" id="{B588DBDC-C35F-47E5-B30E-0772FFA355CA}"/>
              </a:ext>
            </a:extLst>
          </p:cNvPr>
          <p:cNvCxnSpPr>
            <a:cxnSpLocks/>
          </p:cNvCxnSpPr>
          <p:nvPr userDrawn="1"/>
        </p:nvCxnSpPr>
        <p:spPr>
          <a:xfrm>
            <a:off x="1925129" y="741871"/>
            <a:ext cx="8341743" cy="0"/>
          </a:xfrm>
          <a:prstGeom prst="line">
            <a:avLst/>
          </a:prstGeom>
          <a:ln w="19050">
            <a:solidFill>
              <a:srgbClr val="0016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6E6064D8-7A91-D43F-45D9-BA12C4B36C57}"/>
              </a:ext>
            </a:extLst>
          </p:cNvPr>
          <p:cNvSpPr txBox="1"/>
          <p:nvPr userDrawn="1"/>
        </p:nvSpPr>
        <p:spPr>
          <a:xfrm>
            <a:off x="1125501" y="6543557"/>
            <a:ext cx="9623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75000"/>
                  </a:schemeClr>
                </a:solidFill>
                <a:latin typeface="Asap" panose="020F0504030202060203" pitchFamily="34" charset="0"/>
              </a:rPr>
              <a:t>TRANSVALOR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CD246AA-A3BA-2793-2D99-2EDA45A6C5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3272" y="6585017"/>
            <a:ext cx="1597893" cy="22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84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3 sous-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>
            <a:cxnSpLocks/>
          </p:cNvCxnSpPr>
          <p:nvPr userDrawn="1"/>
        </p:nvCxnSpPr>
        <p:spPr>
          <a:xfrm>
            <a:off x="0" y="6499159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A09198D-0841-40EA-8413-9B8BB05B1E89}"/>
              </a:ext>
            </a:extLst>
          </p:cNvPr>
          <p:cNvSpPr/>
          <p:nvPr userDrawn="1"/>
        </p:nvSpPr>
        <p:spPr>
          <a:xfrm>
            <a:off x="766597" y="6499159"/>
            <a:ext cx="358904" cy="358841"/>
          </a:xfrm>
          <a:prstGeom prst="rect">
            <a:avLst/>
          </a:prstGeom>
          <a:solidFill>
            <a:srgbClr val="001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82937F4-51DE-4DF0-9055-77DF1ED00D87}" type="slidenum">
              <a:rPr lang="en-US" sz="1050" b="1" cap="small" baseline="0" smtClean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pPr algn="ctr"/>
              <a:t>‹#›</a:t>
            </a:fld>
            <a:endParaRPr lang="en-US" sz="1350" dirty="0"/>
          </a:p>
        </p:txBody>
      </p:sp>
      <p:sp>
        <p:nvSpPr>
          <p:cNvPr id="10" name="Rectangle 9"/>
          <p:cNvSpPr/>
          <p:nvPr userDrawn="1"/>
        </p:nvSpPr>
        <p:spPr>
          <a:xfrm rot="16200000">
            <a:off x="9806745" y="4118322"/>
            <a:ext cx="455506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 i="1" dirty="0">
                <a:solidFill>
                  <a:schemeClr val="bg1">
                    <a:lumMod val="65000"/>
                  </a:schemeClr>
                </a:solidFill>
              </a:rPr>
              <a:t>©Transvalor 2022 - Confidential – Shall not be disclosed without prior written notice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38200" y="1473200"/>
            <a:ext cx="10515600" cy="4703763"/>
          </a:xfrm>
        </p:spPr>
        <p:txBody>
          <a:bodyPr>
            <a:normAutofit/>
          </a:bodyPr>
          <a:lstStyle>
            <a:lvl1pPr>
              <a:defRPr sz="1400">
                <a:latin typeface="Asap" panose="020F0504030202060203" pitchFamily="34" charset="0"/>
              </a:defRPr>
            </a:lvl1pPr>
            <a:lvl2pPr>
              <a:defRPr sz="1200">
                <a:latin typeface="Asap" panose="020F0504030202060203" pitchFamily="34" charset="0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r-FR" dirty="0"/>
              <a:t>Ego </a:t>
            </a:r>
            <a:r>
              <a:rPr lang="fr-FR" dirty="0" err="1"/>
              <a:t>vero</a:t>
            </a:r>
            <a:r>
              <a:rPr lang="fr-FR" dirty="0"/>
              <a:t> sic </a:t>
            </a:r>
            <a:r>
              <a:rPr lang="fr-FR" dirty="0" err="1"/>
              <a:t>intellego</a:t>
            </a:r>
            <a:r>
              <a:rPr lang="fr-FR" dirty="0"/>
              <a:t>, Patres </a:t>
            </a:r>
            <a:r>
              <a:rPr lang="fr-FR" dirty="0" err="1"/>
              <a:t>conscripti</a:t>
            </a:r>
            <a:r>
              <a:rPr lang="fr-FR" dirty="0"/>
              <a:t>, nos hoc</a:t>
            </a:r>
          </a:p>
          <a:p>
            <a:pPr lvl="1"/>
            <a:r>
              <a:rPr lang="pt-BR" dirty="0"/>
              <a:t>Inter has ruinarum varietates a Nisibi quam</a:t>
            </a:r>
          </a:p>
          <a:p>
            <a:pPr lvl="0"/>
            <a:r>
              <a:rPr lang="fr-FR" dirty="0"/>
              <a:t>Novo </a:t>
            </a:r>
            <a:r>
              <a:rPr lang="fr-FR" dirty="0" err="1"/>
              <a:t>denique</a:t>
            </a:r>
            <a:r>
              <a:rPr lang="fr-FR" dirty="0"/>
              <a:t> </a:t>
            </a:r>
            <a:r>
              <a:rPr lang="fr-FR" dirty="0" err="1"/>
              <a:t>perniciosoque</a:t>
            </a:r>
            <a:r>
              <a:rPr lang="fr-FR" dirty="0"/>
              <a:t> </a:t>
            </a:r>
            <a:r>
              <a:rPr lang="fr-FR" dirty="0" err="1"/>
              <a:t>exemplo</a:t>
            </a:r>
            <a:r>
              <a:rPr lang="fr-FR" dirty="0"/>
              <a:t> idem Gallus</a:t>
            </a:r>
          </a:p>
          <a:p>
            <a:pPr lvl="1"/>
            <a:r>
              <a:rPr lang="fr-FR" dirty="0"/>
              <a:t>Non ergo </a:t>
            </a:r>
            <a:r>
              <a:rPr lang="fr-FR" dirty="0" err="1"/>
              <a:t>erunt</a:t>
            </a:r>
            <a:r>
              <a:rPr lang="fr-FR" dirty="0"/>
              <a:t> </a:t>
            </a:r>
            <a:r>
              <a:rPr lang="fr-FR" dirty="0" err="1"/>
              <a:t>homines</a:t>
            </a:r>
            <a:r>
              <a:rPr lang="fr-FR" dirty="0"/>
              <a:t> </a:t>
            </a:r>
            <a:r>
              <a:rPr lang="fr-FR" dirty="0" err="1"/>
              <a:t>deliciis</a:t>
            </a:r>
            <a:r>
              <a:rPr lang="fr-FR" dirty="0"/>
              <a:t> diffluentes</a:t>
            </a:r>
          </a:p>
          <a:p>
            <a:pPr lvl="0"/>
            <a:r>
              <a:rPr lang="fr-FR" dirty="0" err="1"/>
              <a:t>Iam</a:t>
            </a:r>
            <a:r>
              <a:rPr lang="fr-FR" dirty="0"/>
              <a:t> in </a:t>
            </a:r>
            <a:r>
              <a:rPr lang="fr-FR" dirty="0" err="1"/>
              <a:t>altera</a:t>
            </a:r>
            <a:r>
              <a:rPr lang="fr-FR" dirty="0"/>
              <a:t> </a:t>
            </a:r>
            <a:r>
              <a:rPr lang="fr-FR" dirty="0" err="1"/>
              <a:t>philosophiae</a:t>
            </a:r>
            <a:r>
              <a:rPr lang="fr-FR" dirty="0"/>
              <a:t> parte. </a:t>
            </a:r>
            <a:r>
              <a:rPr lang="fr-FR" dirty="0" err="1"/>
              <a:t>quae</a:t>
            </a:r>
            <a:r>
              <a:rPr lang="fr-FR" dirty="0"/>
              <a:t> est</a:t>
            </a:r>
          </a:p>
          <a:p>
            <a:pPr lvl="1"/>
            <a:endParaRPr lang="fr-FR" dirty="0"/>
          </a:p>
        </p:txBody>
      </p:sp>
      <p:sp>
        <p:nvSpPr>
          <p:cNvPr id="13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838200" y="811583"/>
            <a:ext cx="10515600" cy="481499"/>
          </a:xfrm>
        </p:spPr>
        <p:txBody>
          <a:bodyPr>
            <a:normAutofit/>
          </a:bodyPr>
          <a:lstStyle>
            <a:lvl1pPr marL="0" indent="0">
              <a:buNone/>
              <a:defRPr sz="2000" i="1">
                <a:latin typeface="Asap" panose="020F0504030202060203" pitchFamily="34" charset="0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fr-FR" dirty="0"/>
              <a:t>Sous-titre</a:t>
            </a:r>
            <a:endParaRPr lang="en-US" dirty="0"/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237066"/>
            <a:ext cx="10515600" cy="487872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01689"/>
                </a:solidFill>
                <a:latin typeface="Asap" panose="020F0504030202060203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DF21937-C2C6-174D-9849-9C969DF286B5}"/>
              </a:ext>
            </a:extLst>
          </p:cNvPr>
          <p:cNvSpPr txBox="1"/>
          <p:nvPr userDrawn="1"/>
        </p:nvSpPr>
        <p:spPr>
          <a:xfrm>
            <a:off x="1125501" y="6543557"/>
            <a:ext cx="9623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75000"/>
                  </a:schemeClr>
                </a:solidFill>
                <a:latin typeface="Asap" panose="020F0504030202060203" pitchFamily="34" charset="0"/>
              </a:rPr>
              <a:t>TRANSVALOR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55FEC3-D2EA-CCAB-5629-B6C29C4F91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3272" y="6585017"/>
            <a:ext cx="1597893" cy="22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47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4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>
            <a:cxnSpLocks/>
          </p:cNvCxnSpPr>
          <p:nvPr userDrawn="1"/>
        </p:nvCxnSpPr>
        <p:spPr>
          <a:xfrm>
            <a:off x="0" y="6499159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A09198D-0841-40EA-8413-9B8BB05B1E89}"/>
              </a:ext>
            </a:extLst>
          </p:cNvPr>
          <p:cNvSpPr/>
          <p:nvPr userDrawn="1"/>
        </p:nvSpPr>
        <p:spPr>
          <a:xfrm>
            <a:off x="766597" y="6499159"/>
            <a:ext cx="358904" cy="358841"/>
          </a:xfrm>
          <a:prstGeom prst="rect">
            <a:avLst/>
          </a:prstGeom>
          <a:solidFill>
            <a:srgbClr val="001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82937F4-51DE-4DF0-9055-77DF1ED00D87}" type="slidenum">
              <a:rPr lang="en-US" sz="1050" b="1" cap="small" baseline="0" smtClean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pPr algn="ctr"/>
              <a:t>‹#›</a:t>
            </a:fld>
            <a:endParaRPr lang="en-US" sz="1350" dirty="0"/>
          </a:p>
        </p:txBody>
      </p:sp>
      <p:sp>
        <p:nvSpPr>
          <p:cNvPr id="10" name="Rectangle 9"/>
          <p:cNvSpPr/>
          <p:nvPr userDrawn="1"/>
        </p:nvSpPr>
        <p:spPr>
          <a:xfrm rot="16200000">
            <a:off x="9806745" y="4118322"/>
            <a:ext cx="455506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 i="1" dirty="0">
                <a:solidFill>
                  <a:schemeClr val="bg1">
                    <a:lumMod val="65000"/>
                  </a:schemeClr>
                </a:solidFill>
              </a:rPr>
              <a:t>©Transvalor 2022 - Confidential – Shall not be disclosed without prior written notice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38200" y="990600"/>
            <a:ext cx="5156200" cy="5186363"/>
          </a:xfrm>
        </p:spPr>
        <p:txBody>
          <a:bodyPr>
            <a:normAutofit/>
          </a:bodyPr>
          <a:lstStyle>
            <a:lvl1pPr>
              <a:defRPr sz="1400">
                <a:latin typeface="Asap" panose="020F0504030202060203" pitchFamily="34" charset="0"/>
              </a:defRPr>
            </a:lvl1pPr>
            <a:lvl2pPr>
              <a:defRPr sz="1200">
                <a:latin typeface="Asap" panose="020F0504030202060203" pitchFamily="34" charset="0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r-FR" dirty="0"/>
              <a:t>Ego </a:t>
            </a:r>
            <a:r>
              <a:rPr lang="fr-FR" dirty="0" err="1"/>
              <a:t>vero</a:t>
            </a:r>
            <a:r>
              <a:rPr lang="fr-FR" dirty="0"/>
              <a:t> sic </a:t>
            </a:r>
            <a:r>
              <a:rPr lang="fr-FR" dirty="0" err="1"/>
              <a:t>intellego</a:t>
            </a:r>
            <a:r>
              <a:rPr lang="fr-FR" dirty="0"/>
              <a:t>, Patres </a:t>
            </a:r>
            <a:r>
              <a:rPr lang="fr-FR" dirty="0" err="1"/>
              <a:t>conscripti</a:t>
            </a:r>
            <a:r>
              <a:rPr lang="fr-FR" dirty="0"/>
              <a:t>, nos hoc</a:t>
            </a:r>
          </a:p>
          <a:p>
            <a:pPr lvl="1"/>
            <a:r>
              <a:rPr lang="pt-BR" dirty="0"/>
              <a:t>Inter has ruinarum varietates a Nisibi quam</a:t>
            </a:r>
          </a:p>
          <a:p>
            <a:pPr lvl="0"/>
            <a:r>
              <a:rPr lang="fr-FR" dirty="0"/>
              <a:t>Novo </a:t>
            </a:r>
            <a:r>
              <a:rPr lang="fr-FR" dirty="0" err="1"/>
              <a:t>denique</a:t>
            </a:r>
            <a:r>
              <a:rPr lang="fr-FR" dirty="0"/>
              <a:t> </a:t>
            </a:r>
            <a:r>
              <a:rPr lang="fr-FR" dirty="0" err="1"/>
              <a:t>perniciosoque</a:t>
            </a:r>
            <a:r>
              <a:rPr lang="fr-FR" dirty="0"/>
              <a:t> </a:t>
            </a:r>
            <a:r>
              <a:rPr lang="fr-FR" dirty="0" err="1"/>
              <a:t>exemplo</a:t>
            </a:r>
            <a:r>
              <a:rPr lang="fr-FR" dirty="0"/>
              <a:t> idem Gallus</a:t>
            </a:r>
          </a:p>
          <a:p>
            <a:pPr lvl="1"/>
            <a:r>
              <a:rPr lang="fr-FR" dirty="0"/>
              <a:t>Non ergo </a:t>
            </a:r>
            <a:r>
              <a:rPr lang="fr-FR" dirty="0" err="1"/>
              <a:t>erunt</a:t>
            </a:r>
            <a:r>
              <a:rPr lang="fr-FR" dirty="0"/>
              <a:t> </a:t>
            </a:r>
            <a:r>
              <a:rPr lang="fr-FR" dirty="0" err="1"/>
              <a:t>homines</a:t>
            </a:r>
            <a:r>
              <a:rPr lang="fr-FR" dirty="0"/>
              <a:t> </a:t>
            </a:r>
            <a:r>
              <a:rPr lang="fr-FR" dirty="0" err="1"/>
              <a:t>deliciis</a:t>
            </a:r>
            <a:r>
              <a:rPr lang="fr-FR" dirty="0"/>
              <a:t> diffluentes</a:t>
            </a:r>
          </a:p>
          <a:p>
            <a:pPr lvl="0"/>
            <a:r>
              <a:rPr lang="fr-FR" dirty="0" err="1"/>
              <a:t>Iam</a:t>
            </a:r>
            <a:r>
              <a:rPr lang="fr-FR" dirty="0"/>
              <a:t> in </a:t>
            </a:r>
            <a:r>
              <a:rPr lang="fr-FR" dirty="0" err="1"/>
              <a:t>altera</a:t>
            </a:r>
            <a:r>
              <a:rPr lang="fr-FR" dirty="0"/>
              <a:t> </a:t>
            </a:r>
            <a:r>
              <a:rPr lang="fr-FR" dirty="0" err="1"/>
              <a:t>philosophiae</a:t>
            </a:r>
            <a:r>
              <a:rPr lang="fr-FR" dirty="0"/>
              <a:t> parte. </a:t>
            </a:r>
            <a:r>
              <a:rPr lang="fr-FR" dirty="0" err="1"/>
              <a:t>quae</a:t>
            </a:r>
            <a:r>
              <a:rPr lang="fr-FR" dirty="0"/>
              <a:t> est</a:t>
            </a:r>
          </a:p>
          <a:p>
            <a:pPr lvl="1"/>
            <a:endParaRPr lang="fr-FR" dirty="0"/>
          </a:p>
        </p:txBody>
      </p:sp>
      <p:sp>
        <p:nvSpPr>
          <p:cNvPr id="15" name="Espace réservé pour une image  6"/>
          <p:cNvSpPr>
            <a:spLocks noGrp="1"/>
          </p:cNvSpPr>
          <p:nvPr>
            <p:ph type="pic" sz="quarter" idx="14"/>
          </p:nvPr>
        </p:nvSpPr>
        <p:spPr>
          <a:xfrm>
            <a:off x="6134100" y="990601"/>
            <a:ext cx="5219700" cy="46481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5" hasCustomPrompt="1"/>
          </p:nvPr>
        </p:nvSpPr>
        <p:spPr>
          <a:xfrm>
            <a:off x="6146800" y="5732463"/>
            <a:ext cx="5207000" cy="444500"/>
          </a:xfrm>
        </p:spPr>
        <p:txBody>
          <a:bodyPr>
            <a:noAutofit/>
          </a:bodyPr>
          <a:lstStyle>
            <a:lvl1pPr marL="0" indent="0" algn="ctr">
              <a:buNone/>
              <a:defRPr sz="1600" i="1">
                <a:latin typeface="Asap" panose="020F0504030202060203" pitchFamily="34" charset="0"/>
              </a:defRPr>
            </a:lvl1pPr>
            <a:lvl2pPr>
              <a:defRPr sz="1800" i="1">
                <a:latin typeface="+mj-lt"/>
              </a:defRPr>
            </a:lvl2pPr>
            <a:lvl3pPr>
              <a:defRPr sz="1600" i="1">
                <a:latin typeface="+mj-lt"/>
              </a:defRPr>
            </a:lvl3pPr>
            <a:lvl4pPr>
              <a:defRPr sz="1400" i="1">
                <a:latin typeface="+mj-lt"/>
              </a:defRPr>
            </a:lvl4pPr>
            <a:lvl5pPr>
              <a:defRPr sz="1400" i="1">
                <a:latin typeface="+mj-lt"/>
              </a:defRPr>
            </a:lvl5pPr>
          </a:lstStyle>
          <a:p>
            <a:pPr lvl="0"/>
            <a:r>
              <a:rPr lang="fr-FR" dirty="0"/>
              <a:t>Légende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237066"/>
            <a:ext cx="10515600" cy="487872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01689"/>
                </a:solidFill>
                <a:latin typeface="Asap" panose="020F0504030202060203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F11ABB1-F4A7-D755-8F0C-44C1979BAB5A}"/>
              </a:ext>
            </a:extLst>
          </p:cNvPr>
          <p:cNvSpPr txBox="1"/>
          <p:nvPr userDrawn="1"/>
        </p:nvSpPr>
        <p:spPr>
          <a:xfrm>
            <a:off x="1125501" y="6543557"/>
            <a:ext cx="9623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75000"/>
                  </a:schemeClr>
                </a:solidFill>
                <a:latin typeface="Asap" panose="020F0504030202060203" pitchFamily="34" charset="0"/>
              </a:rPr>
              <a:t>TRANSVALOR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F1C5489-8D35-3C04-3B11-BC7066170B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3272" y="6585017"/>
            <a:ext cx="1597893" cy="22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84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5 colon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>
            <a:cxnSpLocks/>
          </p:cNvCxnSpPr>
          <p:nvPr userDrawn="1"/>
        </p:nvCxnSpPr>
        <p:spPr>
          <a:xfrm>
            <a:off x="0" y="6499159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A09198D-0841-40EA-8413-9B8BB05B1E89}"/>
              </a:ext>
            </a:extLst>
          </p:cNvPr>
          <p:cNvSpPr/>
          <p:nvPr userDrawn="1"/>
        </p:nvSpPr>
        <p:spPr>
          <a:xfrm>
            <a:off x="766597" y="6499159"/>
            <a:ext cx="358904" cy="358841"/>
          </a:xfrm>
          <a:prstGeom prst="rect">
            <a:avLst/>
          </a:prstGeom>
          <a:solidFill>
            <a:srgbClr val="001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82937F4-51DE-4DF0-9055-77DF1ED00D87}" type="slidenum">
              <a:rPr lang="en-US" sz="1050" b="1" cap="small" baseline="0" smtClean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pPr algn="ctr"/>
              <a:t>‹#›</a:t>
            </a:fld>
            <a:endParaRPr lang="en-US" sz="1350" dirty="0"/>
          </a:p>
        </p:txBody>
      </p:sp>
      <p:sp>
        <p:nvSpPr>
          <p:cNvPr id="10" name="Rectangle 9"/>
          <p:cNvSpPr/>
          <p:nvPr userDrawn="1"/>
        </p:nvSpPr>
        <p:spPr>
          <a:xfrm rot="16200000">
            <a:off x="9806745" y="4118322"/>
            <a:ext cx="455506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 i="1" dirty="0">
                <a:solidFill>
                  <a:schemeClr val="bg1">
                    <a:lumMod val="65000"/>
                  </a:schemeClr>
                </a:solidFill>
              </a:rPr>
              <a:t>©Transvalor 2022 - Confidential – Shall not be disclosed without prior written notice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38200" y="990600"/>
            <a:ext cx="5156200" cy="5186363"/>
          </a:xfrm>
        </p:spPr>
        <p:txBody>
          <a:bodyPr>
            <a:normAutofit/>
          </a:bodyPr>
          <a:lstStyle>
            <a:lvl1pPr>
              <a:defRPr sz="1400">
                <a:latin typeface="Asap" panose="020F0504030202060203" pitchFamily="34" charset="0"/>
              </a:defRPr>
            </a:lvl1pPr>
            <a:lvl2pPr>
              <a:defRPr sz="1200">
                <a:latin typeface="Asap" panose="020F0504030202060203" pitchFamily="34" charset="0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r-FR" dirty="0"/>
              <a:t>Ego </a:t>
            </a:r>
            <a:r>
              <a:rPr lang="fr-FR" dirty="0" err="1"/>
              <a:t>vero</a:t>
            </a:r>
            <a:r>
              <a:rPr lang="fr-FR" dirty="0"/>
              <a:t> sic </a:t>
            </a:r>
            <a:r>
              <a:rPr lang="fr-FR" dirty="0" err="1"/>
              <a:t>intellego</a:t>
            </a:r>
            <a:r>
              <a:rPr lang="fr-FR" dirty="0"/>
              <a:t>, Patres </a:t>
            </a:r>
            <a:r>
              <a:rPr lang="fr-FR" dirty="0" err="1"/>
              <a:t>conscripti</a:t>
            </a:r>
            <a:r>
              <a:rPr lang="fr-FR" dirty="0"/>
              <a:t>, nos hoc</a:t>
            </a:r>
          </a:p>
          <a:p>
            <a:pPr lvl="1"/>
            <a:r>
              <a:rPr lang="pt-BR" dirty="0"/>
              <a:t>Inter has ruinarum varietates a Nisibi quam</a:t>
            </a:r>
          </a:p>
          <a:p>
            <a:pPr lvl="0"/>
            <a:r>
              <a:rPr lang="fr-FR" dirty="0"/>
              <a:t>Novo </a:t>
            </a:r>
            <a:r>
              <a:rPr lang="fr-FR" dirty="0" err="1"/>
              <a:t>denique</a:t>
            </a:r>
            <a:r>
              <a:rPr lang="fr-FR" dirty="0"/>
              <a:t> </a:t>
            </a:r>
            <a:r>
              <a:rPr lang="fr-FR" dirty="0" err="1"/>
              <a:t>perniciosoque</a:t>
            </a:r>
            <a:r>
              <a:rPr lang="fr-FR" dirty="0"/>
              <a:t> </a:t>
            </a:r>
            <a:r>
              <a:rPr lang="fr-FR" dirty="0" err="1"/>
              <a:t>exemplo</a:t>
            </a:r>
            <a:r>
              <a:rPr lang="fr-FR" dirty="0"/>
              <a:t> idem Gallus</a:t>
            </a:r>
          </a:p>
          <a:p>
            <a:pPr lvl="1"/>
            <a:r>
              <a:rPr lang="fr-FR" dirty="0"/>
              <a:t>Non ergo </a:t>
            </a:r>
            <a:r>
              <a:rPr lang="fr-FR" dirty="0" err="1"/>
              <a:t>erunt</a:t>
            </a:r>
            <a:r>
              <a:rPr lang="fr-FR" dirty="0"/>
              <a:t> </a:t>
            </a:r>
            <a:r>
              <a:rPr lang="fr-FR" dirty="0" err="1"/>
              <a:t>homines</a:t>
            </a:r>
            <a:r>
              <a:rPr lang="fr-FR" dirty="0"/>
              <a:t> </a:t>
            </a:r>
            <a:r>
              <a:rPr lang="fr-FR" dirty="0" err="1"/>
              <a:t>deliciis</a:t>
            </a:r>
            <a:r>
              <a:rPr lang="fr-FR" dirty="0"/>
              <a:t> diffluentes</a:t>
            </a:r>
          </a:p>
          <a:p>
            <a:pPr lvl="0"/>
            <a:r>
              <a:rPr lang="fr-FR" dirty="0" err="1"/>
              <a:t>Iam</a:t>
            </a:r>
            <a:r>
              <a:rPr lang="fr-FR" dirty="0"/>
              <a:t> in </a:t>
            </a:r>
            <a:r>
              <a:rPr lang="fr-FR" dirty="0" err="1"/>
              <a:t>altera</a:t>
            </a:r>
            <a:r>
              <a:rPr lang="fr-FR" dirty="0"/>
              <a:t> </a:t>
            </a:r>
            <a:r>
              <a:rPr lang="fr-FR" dirty="0" err="1"/>
              <a:t>philosophiae</a:t>
            </a:r>
            <a:r>
              <a:rPr lang="fr-FR" dirty="0"/>
              <a:t> parte. </a:t>
            </a:r>
            <a:r>
              <a:rPr lang="fr-FR" dirty="0" err="1"/>
              <a:t>quae</a:t>
            </a:r>
            <a:r>
              <a:rPr lang="fr-FR" dirty="0"/>
              <a:t> est</a:t>
            </a:r>
          </a:p>
          <a:p>
            <a:pPr lvl="1"/>
            <a:endParaRPr lang="fr-FR" dirty="0"/>
          </a:p>
        </p:txBody>
      </p:sp>
      <p:sp>
        <p:nvSpPr>
          <p:cNvPr id="13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6197600" y="990600"/>
            <a:ext cx="5156200" cy="5186363"/>
          </a:xfrm>
        </p:spPr>
        <p:txBody>
          <a:bodyPr>
            <a:normAutofit/>
          </a:bodyPr>
          <a:lstStyle>
            <a:lvl1pPr>
              <a:defRPr sz="1400">
                <a:latin typeface="Asap" panose="020F0504030202060203" pitchFamily="34" charset="0"/>
              </a:defRPr>
            </a:lvl1pPr>
            <a:lvl2pPr>
              <a:defRPr sz="1200">
                <a:latin typeface="Asap" panose="020F0504030202060203" pitchFamily="34" charset="0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r-FR" dirty="0"/>
              <a:t>Ego </a:t>
            </a:r>
            <a:r>
              <a:rPr lang="fr-FR" dirty="0" err="1"/>
              <a:t>vero</a:t>
            </a:r>
            <a:r>
              <a:rPr lang="fr-FR" dirty="0"/>
              <a:t> sic </a:t>
            </a:r>
            <a:r>
              <a:rPr lang="fr-FR" dirty="0" err="1"/>
              <a:t>intellego</a:t>
            </a:r>
            <a:r>
              <a:rPr lang="fr-FR" dirty="0"/>
              <a:t>, Patres </a:t>
            </a:r>
            <a:r>
              <a:rPr lang="fr-FR" dirty="0" err="1"/>
              <a:t>conscripti</a:t>
            </a:r>
            <a:r>
              <a:rPr lang="fr-FR" dirty="0"/>
              <a:t>, nos hoc</a:t>
            </a:r>
          </a:p>
          <a:p>
            <a:pPr lvl="1"/>
            <a:r>
              <a:rPr lang="pt-BR" dirty="0"/>
              <a:t>Inter has ruinarum varietates a Nisibi quam</a:t>
            </a:r>
          </a:p>
          <a:p>
            <a:pPr lvl="0"/>
            <a:r>
              <a:rPr lang="fr-FR" dirty="0"/>
              <a:t>Novo </a:t>
            </a:r>
            <a:r>
              <a:rPr lang="fr-FR" dirty="0" err="1"/>
              <a:t>denique</a:t>
            </a:r>
            <a:r>
              <a:rPr lang="fr-FR" dirty="0"/>
              <a:t> </a:t>
            </a:r>
            <a:r>
              <a:rPr lang="fr-FR" dirty="0" err="1"/>
              <a:t>perniciosoque</a:t>
            </a:r>
            <a:r>
              <a:rPr lang="fr-FR" dirty="0"/>
              <a:t> </a:t>
            </a:r>
            <a:r>
              <a:rPr lang="fr-FR" dirty="0" err="1"/>
              <a:t>exemplo</a:t>
            </a:r>
            <a:r>
              <a:rPr lang="fr-FR" dirty="0"/>
              <a:t> idem Gallus</a:t>
            </a:r>
          </a:p>
          <a:p>
            <a:pPr lvl="1"/>
            <a:r>
              <a:rPr lang="fr-FR" dirty="0"/>
              <a:t>Non ergo </a:t>
            </a:r>
            <a:r>
              <a:rPr lang="fr-FR" dirty="0" err="1"/>
              <a:t>erunt</a:t>
            </a:r>
            <a:r>
              <a:rPr lang="fr-FR" dirty="0"/>
              <a:t> </a:t>
            </a:r>
            <a:r>
              <a:rPr lang="fr-FR" dirty="0" err="1"/>
              <a:t>homines</a:t>
            </a:r>
            <a:r>
              <a:rPr lang="fr-FR" dirty="0"/>
              <a:t> </a:t>
            </a:r>
            <a:r>
              <a:rPr lang="fr-FR" dirty="0" err="1"/>
              <a:t>deliciis</a:t>
            </a:r>
            <a:r>
              <a:rPr lang="fr-FR" dirty="0"/>
              <a:t> diffluentes</a:t>
            </a:r>
          </a:p>
          <a:p>
            <a:pPr lvl="0"/>
            <a:r>
              <a:rPr lang="fr-FR" dirty="0" err="1"/>
              <a:t>Iam</a:t>
            </a:r>
            <a:r>
              <a:rPr lang="fr-FR" dirty="0"/>
              <a:t> in </a:t>
            </a:r>
            <a:r>
              <a:rPr lang="fr-FR" dirty="0" err="1"/>
              <a:t>altera</a:t>
            </a:r>
            <a:r>
              <a:rPr lang="fr-FR" dirty="0"/>
              <a:t> </a:t>
            </a:r>
            <a:r>
              <a:rPr lang="fr-FR" dirty="0" err="1"/>
              <a:t>philosophiae</a:t>
            </a:r>
            <a:r>
              <a:rPr lang="fr-FR" dirty="0"/>
              <a:t> parte. </a:t>
            </a:r>
            <a:r>
              <a:rPr lang="fr-FR" dirty="0" err="1"/>
              <a:t>quae</a:t>
            </a:r>
            <a:r>
              <a:rPr lang="fr-FR" dirty="0"/>
              <a:t> est</a:t>
            </a:r>
          </a:p>
          <a:p>
            <a:pPr lvl="1"/>
            <a:endParaRPr lang="fr-FR" dirty="0"/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237066"/>
            <a:ext cx="10515600" cy="487872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01689"/>
                </a:solidFill>
                <a:latin typeface="Asap" panose="020F0504030202060203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9FCD636-1123-2E1D-439D-E9261FB48318}"/>
              </a:ext>
            </a:extLst>
          </p:cNvPr>
          <p:cNvSpPr txBox="1"/>
          <p:nvPr userDrawn="1"/>
        </p:nvSpPr>
        <p:spPr>
          <a:xfrm>
            <a:off x="1125501" y="6543557"/>
            <a:ext cx="9623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75000"/>
                  </a:schemeClr>
                </a:solidFill>
                <a:latin typeface="Asap" panose="020F0504030202060203" pitchFamily="34" charset="0"/>
              </a:rPr>
              <a:t>TRANSVALOR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6A58BEF-F6DC-96F9-859C-49B4CCDFC0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3272" y="6585017"/>
            <a:ext cx="1597893" cy="22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09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6 graphiq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>
            <a:cxnSpLocks/>
          </p:cNvCxnSpPr>
          <p:nvPr userDrawn="1"/>
        </p:nvCxnSpPr>
        <p:spPr>
          <a:xfrm>
            <a:off x="0" y="6499159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A09198D-0841-40EA-8413-9B8BB05B1E89}"/>
              </a:ext>
            </a:extLst>
          </p:cNvPr>
          <p:cNvSpPr/>
          <p:nvPr userDrawn="1"/>
        </p:nvSpPr>
        <p:spPr>
          <a:xfrm>
            <a:off x="766597" y="6499159"/>
            <a:ext cx="358904" cy="358841"/>
          </a:xfrm>
          <a:prstGeom prst="rect">
            <a:avLst/>
          </a:prstGeom>
          <a:solidFill>
            <a:srgbClr val="001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82937F4-51DE-4DF0-9055-77DF1ED00D87}" type="slidenum">
              <a:rPr lang="en-US" sz="1050" b="1" cap="small" baseline="0" smtClean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pPr algn="ctr"/>
              <a:t>‹#›</a:t>
            </a:fld>
            <a:endParaRPr lang="en-US" sz="1350" dirty="0"/>
          </a:p>
        </p:txBody>
      </p:sp>
      <p:sp>
        <p:nvSpPr>
          <p:cNvPr id="10" name="Rectangle 9"/>
          <p:cNvSpPr/>
          <p:nvPr userDrawn="1"/>
        </p:nvSpPr>
        <p:spPr>
          <a:xfrm rot="16200000">
            <a:off x="9806745" y="4118322"/>
            <a:ext cx="455506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 i="1" dirty="0">
                <a:solidFill>
                  <a:schemeClr val="bg1">
                    <a:lumMod val="65000"/>
                  </a:schemeClr>
                </a:solidFill>
              </a:rPr>
              <a:t>©Transvalor 2022 - Confidential – Shall not be disclosed without prior written notice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38200" y="990600"/>
            <a:ext cx="5156200" cy="5186363"/>
          </a:xfrm>
        </p:spPr>
        <p:txBody>
          <a:bodyPr>
            <a:normAutofit/>
          </a:bodyPr>
          <a:lstStyle>
            <a:lvl1pPr>
              <a:defRPr sz="1400">
                <a:latin typeface="Asap" panose="020F0504030202060203" pitchFamily="34" charset="0"/>
              </a:defRPr>
            </a:lvl1pPr>
            <a:lvl2pPr>
              <a:defRPr sz="1200">
                <a:latin typeface="Asap" panose="020F0504030202060203" pitchFamily="34" charset="0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r-FR" dirty="0"/>
              <a:t>Ego </a:t>
            </a:r>
            <a:r>
              <a:rPr lang="fr-FR" dirty="0" err="1"/>
              <a:t>vero</a:t>
            </a:r>
            <a:r>
              <a:rPr lang="fr-FR" dirty="0"/>
              <a:t> sic </a:t>
            </a:r>
            <a:r>
              <a:rPr lang="fr-FR" dirty="0" err="1"/>
              <a:t>intellego</a:t>
            </a:r>
            <a:r>
              <a:rPr lang="fr-FR" dirty="0"/>
              <a:t>, Patres </a:t>
            </a:r>
            <a:r>
              <a:rPr lang="fr-FR" dirty="0" err="1"/>
              <a:t>conscripti</a:t>
            </a:r>
            <a:r>
              <a:rPr lang="fr-FR" dirty="0"/>
              <a:t>, nos hoc</a:t>
            </a:r>
          </a:p>
          <a:p>
            <a:pPr lvl="1"/>
            <a:r>
              <a:rPr lang="pt-BR" dirty="0"/>
              <a:t>Inter has ruinarum varietates a Nisibi quam</a:t>
            </a:r>
          </a:p>
          <a:p>
            <a:pPr lvl="0"/>
            <a:r>
              <a:rPr lang="fr-FR" dirty="0"/>
              <a:t>Novo </a:t>
            </a:r>
            <a:r>
              <a:rPr lang="fr-FR" dirty="0" err="1"/>
              <a:t>denique</a:t>
            </a:r>
            <a:r>
              <a:rPr lang="fr-FR" dirty="0"/>
              <a:t> </a:t>
            </a:r>
            <a:r>
              <a:rPr lang="fr-FR" dirty="0" err="1"/>
              <a:t>perniciosoque</a:t>
            </a:r>
            <a:r>
              <a:rPr lang="fr-FR" dirty="0"/>
              <a:t> </a:t>
            </a:r>
            <a:r>
              <a:rPr lang="fr-FR" dirty="0" err="1"/>
              <a:t>exemplo</a:t>
            </a:r>
            <a:r>
              <a:rPr lang="fr-FR" dirty="0"/>
              <a:t> idem Gallus</a:t>
            </a:r>
          </a:p>
          <a:p>
            <a:pPr lvl="1"/>
            <a:r>
              <a:rPr lang="fr-FR" dirty="0"/>
              <a:t>Non ergo </a:t>
            </a:r>
            <a:r>
              <a:rPr lang="fr-FR" dirty="0" err="1"/>
              <a:t>erunt</a:t>
            </a:r>
            <a:r>
              <a:rPr lang="fr-FR" dirty="0"/>
              <a:t> </a:t>
            </a:r>
            <a:r>
              <a:rPr lang="fr-FR" dirty="0" err="1"/>
              <a:t>homines</a:t>
            </a:r>
            <a:r>
              <a:rPr lang="fr-FR" dirty="0"/>
              <a:t> </a:t>
            </a:r>
            <a:r>
              <a:rPr lang="fr-FR" dirty="0" err="1"/>
              <a:t>deliciis</a:t>
            </a:r>
            <a:r>
              <a:rPr lang="fr-FR" dirty="0"/>
              <a:t> diffluentes</a:t>
            </a:r>
          </a:p>
          <a:p>
            <a:pPr lvl="0"/>
            <a:r>
              <a:rPr lang="fr-FR" dirty="0" err="1"/>
              <a:t>Iam</a:t>
            </a:r>
            <a:r>
              <a:rPr lang="fr-FR" dirty="0"/>
              <a:t> in </a:t>
            </a:r>
            <a:r>
              <a:rPr lang="fr-FR" dirty="0" err="1"/>
              <a:t>altera</a:t>
            </a:r>
            <a:r>
              <a:rPr lang="fr-FR" dirty="0"/>
              <a:t> </a:t>
            </a:r>
            <a:r>
              <a:rPr lang="fr-FR" dirty="0" err="1"/>
              <a:t>philosophiae</a:t>
            </a:r>
            <a:r>
              <a:rPr lang="fr-FR" dirty="0"/>
              <a:t> parte. </a:t>
            </a:r>
            <a:r>
              <a:rPr lang="fr-FR" dirty="0" err="1"/>
              <a:t>quae</a:t>
            </a:r>
            <a:r>
              <a:rPr lang="fr-FR" dirty="0"/>
              <a:t> est</a:t>
            </a:r>
          </a:p>
          <a:p>
            <a:pPr lvl="1"/>
            <a:endParaRPr lang="fr-FR" dirty="0"/>
          </a:p>
        </p:txBody>
      </p:sp>
      <p:sp>
        <p:nvSpPr>
          <p:cNvPr id="14" name="Espace réservé du graphique 9"/>
          <p:cNvSpPr>
            <a:spLocks noGrp="1"/>
          </p:cNvSpPr>
          <p:nvPr>
            <p:ph type="chart" sz="quarter" idx="14"/>
          </p:nvPr>
        </p:nvSpPr>
        <p:spPr>
          <a:xfrm>
            <a:off x="6134100" y="990600"/>
            <a:ext cx="5219700" cy="2781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Espace réservé du texte 15"/>
          <p:cNvSpPr>
            <a:spLocks noGrp="1"/>
          </p:cNvSpPr>
          <p:nvPr>
            <p:ph type="body" sz="quarter" idx="15" hasCustomPrompt="1"/>
          </p:nvPr>
        </p:nvSpPr>
        <p:spPr>
          <a:xfrm>
            <a:off x="6146800" y="3848100"/>
            <a:ext cx="5207000" cy="444500"/>
          </a:xfrm>
        </p:spPr>
        <p:txBody>
          <a:bodyPr>
            <a:noAutofit/>
          </a:bodyPr>
          <a:lstStyle>
            <a:lvl1pPr marL="0" indent="0" algn="ctr">
              <a:buNone/>
              <a:defRPr sz="1600" i="1">
                <a:latin typeface="+mj-lt"/>
              </a:defRPr>
            </a:lvl1pPr>
            <a:lvl2pPr>
              <a:defRPr sz="1800" i="1">
                <a:latin typeface="+mj-lt"/>
              </a:defRPr>
            </a:lvl2pPr>
            <a:lvl3pPr>
              <a:defRPr sz="1600" i="1">
                <a:latin typeface="+mj-lt"/>
              </a:defRPr>
            </a:lvl3pPr>
            <a:lvl4pPr>
              <a:defRPr sz="1400" i="1">
                <a:latin typeface="+mj-lt"/>
              </a:defRPr>
            </a:lvl4pPr>
            <a:lvl5pPr>
              <a:defRPr sz="1400" i="1">
                <a:latin typeface="+mj-lt"/>
              </a:defRPr>
            </a:lvl5pPr>
          </a:lstStyle>
          <a:p>
            <a:pPr lvl="0"/>
            <a:r>
              <a:rPr lang="fr-FR" dirty="0"/>
              <a:t>Légende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237066"/>
            <a:ext cx="10515600" cy="487872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01689"/>
                </a:solidFill>
                <a:latin typeface="Asap" panose="020F0504030202060203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BF9C4E4-DB00-7666-E406-33CCD8072678}"/>
              </a:ext>
            </a:extLst>
          </p:cNvPr>
          <p:cNvSpPr txBox="1"/>
          <p:nvPr userDrawn="1"/>
        </p:nvSpPr>
        <p:spPr>
          <a:xfrm>
            <a:off x="1125501" y="6543557"/>
            <a:ext cx="9623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75000"/>
                  </a:schemeClr>
                </a:solidFill>
                <a:latin typeface="Asap" panose="020F0504030202060203" pitchFamily="34" charset="0"/>
              </a:rPr>
              <a:t>TRANSVALOR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000018F-D0EC-58F5-06F7-591B2411BF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3272" y="6585017"/>
            <a:ext cx="1597893" cy="22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57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1353800" y="2458827"/>
            <a:ext cx="838200" cy="1744134"/>
          </a:xfrm>
          <a:prstGeom prst="rect">
            <a:avLst/>
          </a:prstGeom>
          <a:solidFill>
            <a:srgbClr val="0016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2458827"/>
            <a:ext cx="838200" cy="1744134"/>
          </a:xfrm>
          <a:prstGeom prst="rect">
            <a:avLst/>
          </a:prstGeom>
          <a:solidFill>
            <a:srgbClr val="0016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Connecteur droit 3"/>
          <p:cNvCxnSpPr>
            <a:cxnSpLocks/>
          </p:cNvCxnSpPr>
          <p:nvPr userDrawn="1"/>
        </p:nvCxnSpPr>
        <p:spPr>
          <a:xfrm>
            <a:off x="0" y="6499159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A09198D-0841-40EA-8413-9B8BB05B1E89}"/>
              </a:ext>
            </a:extLst>
          </p:cNvPr>
          <p:cNvSpPr/>
          <p:nvPr userDrawn="1"/>
        </p:nvSpPr>
        <p:spPr>
          <a:xfrm>
            <a:off x="766597" y="6499159"/>
            <a:ext cx="358904" cy="358841"/>
          </a:xfrm>
          <a:prstGeom prst="rect">
            <a:avLst/>
          </a:prstGeom>
          <a:solidFill>
            <a:srgbClr val="001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82937F4-51DE-4DF0-9055-77DF1ED00D87}" type="slidenum">
              <a:rPr lang="en-US" sz="1050" b="1" cap="small" baseline="0" smtClean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pPr algn="ctr"/>
              <a:t>‹#›</a:t>
            </a:fld>
            <a:endParaRPr lang="en-US" sz="1350" dirty="0"/>
          </a:p>
        </p:txBody>
      </p:sp>
      <p:sp>
        <p:nvSpPr>
          <p:cNvPr id="10" name="Rectangle 9"/>
          <p:cNvSpPr/>
          <p:nvPr userDrawn="1"/>
        </p:nvSpPr>
        <p:spPr>
          <a:xfrm rot="16200000">
            <a:off x="9806745" y="4118322"/>
            <a:ext cx="4555066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00" i="1" dirty="0">
                <a:solidFill>
                  <a:schemeClr val="bg1">
                    <a:lumMod val="65000"/>
                  </a:schemeClr>
                </a:solidFill>
              </a:rPr>
              <a:t>©Transvalor 2022 - Confidential – Shall not be disclosed without prior written notice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38200" y="990600"/>
            <a:ext cx="10515600" cy="5186363"/>
          </a:xfrm>
        </p:spPr>
        <p:txBody>
          <a:bodyPr>
            <a:normAutofit/>
          </a:bodyPr>
          <a:lstStyle>
            <a:lvl1pPr>
              <a:defRPr sz="1400">
                <a:latin typeface="Asap" panose="020F0504030202060203" pitchFamily="34" charset="0"/>
              </a:defRPr>
            </a:lvl1pPr>
            <a:lvl2pPr>
              <a:defRPr sz="1200">
                <a:latin typeface="Asap" panose="020F0504030202060203" pitchFamily="34" charset="0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r-FR" dirty="0"/>
              <a:t>Ego </a:t>
            </a:r>
            <a:r>
              <a:rPr lang="fr-FR" dirty="0" err="1"/>
              <a:t>vero</a:t>
            </a:r>
            <a:r>
              <a:rPr lang="fr-FR" dirty="0"/>
              <a:t> sic </a:t>
            </a:r>
            <a:r>
              <a:rPr lang="fr-FR" dirty="0" err="1"/>
              <a:t>intellego</a:t>
            </a:r>
            <a:r>
              <a:rPr lang="fr-FR" dirty="0"/>
              <a:t>, Patres </a:t>
            </a:r>
            <a:r>
              <a:rPr lang="fr-FR" dirty="0" err="1"/>
              <a:t>conscripti</a:t>
            </a:r>
            <a:r>
              <a:rPr lang="fr-FR" dirty="0"/>
              <a:t>, nos hoc</a:t>
            </a:r>
          </a:p>
          <a:p>
            <a:pPr lvl="1"/>
            <a:r>
              <a:rPr lang="pt-BR" dirty="0"/>
              <a:t>Inter has ruinarum varietates a Nisibi quam</a:t>
            </a:r>
          </a:p>
          <a:p>
            <a:pPr lvl="0"/>
            <a:r>
              <a:rPr lang="fr-FR" dirty="0"/>
              <a:t>Novo </a:t>
            </a:r>
            <a:r>
              <a:rPr lang="fr-FR" dirty="0" err="1"/>
              <a:t>denique</a:t>
            </a:r>
            <a:r>
              <a:rPr lang="fr-FR" dirty="0"/>
              <a:t> </a:t>
            </a:r>
            <a:r>
              <a:rPr lang="fr-FR" dirty="0" err="1"/>
              <a:t>perniciosoque</a:t>
            </a:r>
            <a:r>
              <a:rPr lang="fr-FR" dirty="0"/>
              <a:t> </a:t>
            </a:r>
            <a:r>
              <a:rPr lang="fr-FR" dirty="0" err="1"/>
              <a:t>exemplo</a:t>
            </a:r>
            <a:r>
              <a:rPr lang="fr-FR" dirty="0"/>
              <a:t> idem Gallus</a:t>
            </a:r>
          </a:p>
          <a:p>
            <a:pPr lvl="1"/>
            <a:r>
              <a:rPr lang="fr-FR" dirty="0"/>
              <a:t>Non ergo </a:t>
            </a:r>
            <a:r>
              <a:rPr lang="fr-FR" dirty="0" err="1"/>
              <a:t>erunt</a:t>
            </a:r>
            <a:r>
              <a:rPr lang="fr-FR" dirty="0"/>
              <a:t> </a:t>
            </a:r>
            <a:r>
              <a:rPr lang="fr-FR" dirty="0" err="1"/>
              <a:t>homines</a:t>
            </a:r>
            <a:r>
              <a:rPr lang="fr-FR" dirty="0"/>
              <a:t> </a:t>
            </a:r>
            <a:r>
              <a:rPr lang="fr-FR" dirty="0" err="1"/>
              <a:t>deliciis</a:t>
            </a:r>
            <a:r>
              <a:rPr lang="fr-FR" dirty="0"/>
              <a:t> diffluentes</a:t>
            </a:r>
          </a:p>
          <a:p>
            <a:pPr lvl="0"/>
            <a:r>
              <a:rPr lang="fr-FR" dirty="0" err="1"/>
              <a:t>Iam</a:t>
            </a:r>
            <a:r>
              <a:rPr lang="fr-FR" dirty="0"/>
              <a:t> in </a:t>
            </a:r>
            <a:r>
              <a:rPr lang="fr-FR" dirty="0" err="1"/>
              <a:t>altera</a:t>
            </a:r>
            <a:r>
              <a:rPr lang="fr-FR" dirty="0"/>
              <a:t> </a:t>
            </a:r>
            <a:r>
              <a:rPr lang="fr-FR" dirty="0" err="1"/>
              <a:t>philosophiae</a:t>
            </a:r>
            <a:r>
              <a:rPr lang="fr-FR" dirty="0"/>
              <a:t> parte. </a:t>
            </a:r>
            <a:r>
              <a:rPr lang="fr-FR" dirty="0" err="1"/>
              <a:t>quae</a:t>
            </a:r>
            <a:r>
              <a:rPr lang="fr-FR" dirty="0"/>
              <a:t> est</a:t>
            </a:r>
          </a:p>
          <a:p>
            <a:pPr lvl="1"/>
            <a:endParaRPr lang="fr-FR" dirty="0"/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237066"/>
            <a:ext cx="10515600" cy="487872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01689"/>
                </a:solidFill>
                <a:latin typeface="Asap" panose="020F0504030202060203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5EFF105-2DAB-BF8D-A76B-EABD12A132BB}"/>
              </a:ext>
            </a:extLst>
          </p:cNvPr>
          <p:cNvSpPr txBox="1"/>
          <p:nvPr userDrawn="1"/>
        </p:nvSpPr>
        <p:spPr>
          <a:xfrm>
            <a:off x="1125501" y="6543557"/>
            <a:ext cx="9623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75000"/>
                  </a:schemeClr>
                </a:solidFill>
                <a:latin typeface="Asap" panose="020F0504030202060203" pitchFamily="34" charset="0"/>
              </a:rPr>
              <a:t>TRANSVALOR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6ED6B7C-0CA0-ADCE-6374-4413536A89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3272" y="6585017"/>
            <a:ext cx="1597893" cy="22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43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9A9A4B6-B087-4C5A-82AD-08D4E19D3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557541-E50F-439F-A6AD-3ED7B9E4B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348097-56B1-48DD-8599-A10D644C4E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D251B-A8CF-47EF-BA42-933BFEB43DC0}" type="datetimeFigureOut">
              <a:rPr lang="fr-FR" smtClean="0"/>
              <a:t>12/12/2025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B175AE-3FB1-4216-BF98-D36E13934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4879C2-EE35-4918-AE67-AF0488BA8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C9277-26C1-4E58-9BC5-6AD4111063B9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508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8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B026FFC-EB3B-370D-0769-53AFA8C7D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719" y="327877"/>
            <a:ext cx="9070388" cy="1391247"/>
          </a:xfrm>
        </p:spPr>
        <p:txBody>
          <a:bodyPr>
            <a:normAutofit/>
          </a:bodyPr>
          <a:lstStyle/>
          <a:p>
            <a:r>
              <a:rPr lang="en-US" noProof="0" dirty="0"/>
              <a:t>Casting Modelling: From Code Development to Stakeholder Support</a:t>
            </a:r>
          </a:p>
        </p:txBody>
      </p:sp>
      <p:sp>
        <p:nvSpPr>
          <p:cNvPr id="2" name="Sous-titre 2">
            <a:extLst>
              <a:ext uri="{FF2B5EF4-FFF2-40B4-BE49-F238E27FC236}">
                <a16:creationId xmlns:a16="http://schemas.microsoft.com/office/drawing/2014/main" id="{058C70DC-A3B4-1C91-AD97-132173BB3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7995" y="1623502"/>
            <a:ext cx="6587837" cy="537415"/>
          </a:xfrm>
        </p:spPr>
        <p:txBody>
          <a:bodyPr>
            <a:normAutofit fontScale="92500" lnSpcReduction="10000"/>
          </a:bodyPr>
          <a:lstStyle/>
          <a:p>
            <a:br>
              <a:rPr lang="en-US" sz="1800" noProof="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800" noProof="0" dirty="0">
                <a:solidFill>
                  <a:schemeClr val="bg1">
                    <a:lumMod val="65000"/>
                  </a:schemeClr>
                </a:solidFill>
              </a:rPr>
              <a:t>The point of view of a software publisher</a:t>
            </a:r>
          </a:p>
        </p:txBody>
      </p:sp>
    </p:spTree>
    <p:extLst>
      <p:ext uri="{BB962C8B-B14F-4D97-AF65-F5344CB8AC3E}">
        <p14:creationId xmlns:p14="http://schemas.microsoft.com/office/powerpoint/2010/main" val="3902171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A8B1A-EF71-EF41-94E7-195D35080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1C6F6E-DFDA-6DB2-EEA1-003FC8890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Internal quality problem. Solution with 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D1F8B5-D71F-6B02-FAC4-FC660FC78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0600"/>
            <a:ext cx="7641954" cy="5186363"/>
          </a:xfrm>
        </p:spPr>
        <p:txBody>
          <a:bodyPr>
            <a:normAutofit/>
          </a:bodyPr>
          <a:lstStyle/>
          <a:p>
            <a:endParaRPr lang="en-US" sz="1600" noProof="0" dirty="0"/>
          </a:p>
          <a:p>
            <a:r>
              <a:rPr lang="en-US" sz="1600" noProof="0" dirty="0"/>
              <a:t>Steelmakers address issues of internal quality by application of stirrers and brakes in the CC machine</a:t>
            </a:r>
          </a:p>
          <a:p>
            <a:r>
              <a:rPr lang="en-US" sz="1600" noProof="0" dirty="0"/>
              <a:t>Optimal tuning of the EMS units requires awareness and quantification of impact of the EMS parameters on final solidification structure</a:t>
            </a:r>
          </a:p>
          <a:p>
            <a:r>
              <a:rPr lang="en-US" sz="1600" noProof="0" dirty="0"/>
              <a:t>The software editor </a:t>
            </a:r>
            <a:r>
              <a:rPr lang="en-US" sz="1600" i="1" noProof="0" dirty="0"/>
              <a:t>main</a:t>
            </a:r>
            <a:r>
              <a:rPr lang="en-US" sz="1600" noProof="0" dirty="0"/>
              <a:t> role is to provide the necessary simulation tool.</a:t>
            </a:r>
          </a:p>
          <a:p>
            <a:pPr lvl="1"/>
            <a:r>
              <a:rPr lang="en-US" sz="1400" noProof="0" dirty="0"/>
              <a:t>Transvalor developed the </a:t>
            </a:r>
            <a:r>
              <a:rPr lang="en-US" sz="1400" noProof="0" dirty="0" err="1"/>
              <a:t>Matelec</a:t>
            </a:r>
            <a:r>
              <a:rPr lang="en-US" sz="1400" noProof="0" dirty="0"/>
              <a:t> solver coupled with Thercast.</a:t>
            </a:r>
          </a:p>
          <a:p>
            <a:endParaRPr lang="en-US" noProof="0" dirty="0"/>
          </a:p>
          <a:p>
            <a:r>
              <a:rPr lang="en-US" sz="1600" noProof="0" dirty="0"/>
              <a:t>However, the availability of a simulation tool is not enough for its full exploitation and complete solution of the problem</a:t>
            </a:r>
          </a:p>
          <a:p>
            <a:endParaRPr lang="en-US" sz="1600" noProof="0" dirty="0"/>
          </a:p>
          <a:p>
            <a:pPr marL="0" indent="0">
              <a:buNone/>
            </a:pPr>
            <a:r>
              <a:rPr lang="en-US" sz="1600" noProof="0" dirty="0"/>
              <a:t>Before addressing this matter, let’s have a look at the solver</a:t>
            </a:r>
          </a:p>
        </p:txBody>
      </p:sp>
      <p:pic>
        <p:nvPicPr>
          <p:cNvPr id="6" name="Image 13">
            <a:extLst>
              <a:ext uri="{FF2B5EF4-FFF2-40B4-BE49-F238E27FC236}">
                <a16:creationId xmlns:a16="http://schemas.microsoft.com/office/drawing/2014/main" id="{4D54F34A-4688-D8C2-AA20-FC8880FA007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39522" y="3718926"/>
            <a:ext cx="1876383" cy="2748814"/>
          </a:xfrm>
          <a:prstGeom prst="rect">
            <a:avLst/>
          </a:prstGeom>
        </p:spPr>
      </p:pic>
      <p:grpSp>
        <p:nvGrpSpPr>
          <p:cNvPr id="8" name="Groupe 5">
            <a:extLst>
              <a:ext uri="{FF2B5EF4-FFF2-40B4-BE49-F238E27FC236}">
                <a16:creationId xmlns:a16="http://schemas.microsoft.com/office/drawing/2014/main" id="{DC29F9BE-0721-740B-DBED-7DD7ADBDFF89}"/>
              </a:ext>
            </a:extLst>
          </p:cNvPr>
          <p:cNvGrpSpPr/>
          <p:nvPr/>
        </p:nvGrpSpPr>
        <p:grpSpPr>
          <a:xfrm>
            <a:off x="8669547" y="947357"/>
            <a:ext cx="3212009" cy="2661031"/>
            <a:chOff x="5909223" y="-33874"/>
            <a:chExt cx="6239323" cy="5463465"/>
          </a:xfrm>
        </p:grpSpPr>
        <p:pic>
          <p:nvPicPr>
            <p:cNvPr id="10" name="Image 15">
              <a:extLst>
                <a:ext uri="{FF2B5EF4-FFF2-40B4-BE49-F238E27FC236}">
                  <a16:creationId xmlns:a16="http://schemas.microsoft.com/office/drawing/2014/main" id="{BE6BDACA-3E55-217D-8D6B-0E1B9D001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09223" y="-33874"/>
              <a:ext cx="6239323" cy="5230293"/>
            </a:xfrm>
            <a:prstGeom prst="rect">
              <a:avLst/>
            </a:prstGeom>
          </p:spPr>
        </p:pic>
        <p:sp>
          <p:nvSpPr>
            <p:cNvPr id="11" name="ZoneTexte 16">
              <a:extLst>
                <a:ext uri="{FF2B5EF4-FFF2-40B4-BE49-F238E27FC236}">
                  <a16:creationId xmlns:a16="http://schemas.microsoft.com/office/drawing/2014/main" id="{6249637A-64E1-524C-708E-49199DBD61A6}"/>
                </a:ext>
              </a:extLst>
            </p:cNvPr>
            <p:cNvSpPr txBox="1"/>
            <p:nvPr/>
          </p:nvSpPr>
          <p:spPr>
            <a:xfrm>
              <a:off x="6010526" y="2091601"/>
              <a:ext cx="660756" cy="947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noProof="0" dirty="0">
                  <a:latin typeface="Asap" panose="020F0504030202060203"/>
                </a:rPr>
                <a:t>1</a:t>
              </a:r>
            </a:p>
          </p:txBody>
        </p:sp>
        <p:sp>
          <p:nvSpPr>
            <p:cNvPr id="12" name="ZoneTexte 17">
              <a:extLst>
                <a:ext uri="{FF2B5EF4-FFF2-40B4-BE49-F238E27FC236}">
                  <a16:creationId xmlns:a16="http://schemas.microsoft.com/office/drawing/2014/main" id="{D79C97E6-D9E5-2E4C-8F97-1E47F0E2A377}"/>
                </a:ext>
              </a:extLst>
            </p:cNvPr>
            <p:cNvSpPr txBox="1"/>
            <p:nvPr/>
          </p:nvSpPr>
          <p:spPr>
            <a:xfrm>
              <a:off x="7648575" y="-20122"/>
              <a:ext cx="660756" cy="947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noProof="0" dirty="0">
                  <a:latin typeface="Asap" panose="020F0504030202060203"/>
                </a:rPr>
                <a:t>2</a:t>
              </a:r>
            </a:p>
          </p:txBody>
        </p:sp>
        <p:sp>
          <p:nvSpPr>
            <p:cNvPr id="13" name="ZoneTexte 18">
              <a:extLst>
                <a:ext uri="{FF2B5EF4-FFF2-40B4-BE49-F238E27FC236}">
                  <a16:creationId xmlns:a16="http://schemas.microsoft.com/office/drawing/2014/main" id="{D369F61F-B6E6-1327-B110-7AFE570C8E25}"/>
                </a:ext>
              </a:extLst>
            </p:cNvPr>
            <p:cNvSpPr txBox="1"/>
            <p:nvPr/>
          </p:nvSpPr>
          <p:spPr>
            <a:xfrm>
              <a:off x="9938460" y="237052"/>
              <a:ext cx="660756" cy="947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noProof="0" dirty="0">
                  <a:latin typeface="Asap" panose="020F0504030202060203"/>
                </a:rPr>
                <a:t>3</a:t>
              </a:r>
            </a:p>
          </p:txBody>
        </p:sp>
        <p:sp>
          <p:nvSpPr>
            <p:cNvPr id="14" name="ZoneTexte 19">
              <a:extLst>
                <a:ext uri="{FF2B5EF4-FFF2-40B4-BE49-F238E27FC236}">
                  <a16:creationId xmlns:a16="http://schemas.microsoft.com/office/drawing/2014/main" id="{1B7AF7F0-E4FC-427F-3E25-9B9B0C2D516E}"/>
                </a:ext>
              </a:extLst>
            </p:cNvPr>
            <p:cNvSpPr txBox="1"/>
            <p:nvPr/>
          </p:nvSpPr>
          <p:spPr>
            <a:xfrm>
              <a:off x="11119894" y="1962943"/>
              <a:ext cx="660756" cy="947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noProof="0" dirty="0">
                  <a:latin typeface="Asap" panose="020F0504030202060203"/>
                </a:rPr>
                <a:t>4</a:t>
              </a:r>
            </a:p>
          </p:txBody>
        </p:sp>
        <p:sp>
          <p:nvSpPr>
            <p:cNvPr id="15" name="ZoneTexte 20">
              <a:extLst>
                <a:ext uri="{FF2B5EF4-FFF2-40B4-BE49-F238E27FC236}">
                  <a16:creationId xmlns:a16="http://schemas.microsoft.com/office/drawing/2014/main" id="{6A494E07-5D84-F58F-3062-CC2361743A26}"/>
                </a:ext>
              </a:extLst>
            </p:cNvPr>
            <p:cNvSpPr txBox="1"/>
            <p:nvPr/>
          </p:nvSpPr>
          <p:spPr>
            <a:xfrm>
              <a:off x="10453395" y="4077392"/>
              <a:ext cx="660756" cy="947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noProof="0" dirty="0">
                  <a:latin typeface="Asap" panose="020F0504030202060203"/>
                </a:rPr>
                <a:t>5</a:t>
              </a:r>
            </a:p>
          </p:txBody>
        </p:sp>
        <p:sp>
          <p:nvSpPr>
            <p:cNvPr id="16" name="ZoneTexte 21">
              <a:extLst>
                <a:ext uri="{FF2B5EF4-FFF2-40B4-BE49-F238E27FC236}">
                  <a16:creationId xmlns:a16="http://schemas.microsoft.com/office/drawing/2014/main" id="{6F917A3B-1E75-63C4-E3E3-80F1F64E63BE}"/>
                </a:ext>
              </a:extLst>
            </p:cNvPr>
            <p:cNvSpPr txBox="1"/>
            <p:nvPr/>
          </p:nvSpPr>
          <p:spPr>
            <a:xfrm>
              <a:off x="6876214" y="4481729"/>
              <a:ext cx="660756" cy="947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noProof="0" dirty="0">
                  <a:latin typeface="Asap" panose="020F0504030202060203"/>
                </a:rPr>
                <a:t>6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316BC6C-4B3C-4250-2C69-64F50D8F808C}"/>
              </a:ext>
            </a:extLst>
          </p:cNvPr>
          <p:cNvSpPr txBox="1"/>
          <p:nvPr/>
        </p:nvSpPr>
        <p:spPr>
          <a:xfrm>
            <a:off x="8600701" y="5983623"/>
            <a:ext cx="334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/>
              <a:t>Example of stirrer model in Thercast</a:t>
            </a:r>
          </a:p>
        </p:txBody>
      </p:sp>
    </p:spTree>
    <p:extLst>
      <p:ext uri="{BB962C8B-B14F-4D97-AF65-F5344CB8AC3E}">
        <p14:creationId xmlns:p14="http://schemas.microsoft.com/office/powerpoint/2010/main" val="317790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E2999-9C08-72A0-6920-8F010EEA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1. Fully coupled </a:t>
            </a:r>
            <a:r>
              <a:rPr lang="en-US" noProof="0" dirty="0" err="1"/>
              <a:t>MHD+Thermal</a:t>
            </a:r>
            <a:r>
              <a:rPr lang="en-US" noProof="0" dirty="0"/>
              <a:t> Simulations</a:t>
            </a:r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D75178-12A1-E4AC-08D0-2436BFB4A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noProof="0" dirty="0"/>
              <a:t>Example of results with THERCAST 3.0 from an </a:t>
            </a:r>
            <a:r>
              <a:rPr lang="en-US" i="1" noProof="0" dirty="0"/>
              <a:t>“industrial-like” </a:t>
            </a:r>
            <a:r>
              <a:rPr lang="en-US" noProof="0" dirty="0"/>
              <a:t>case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00FD295-23EE-8623-DED8-ED1F9289F94E}"/>
              </a:ext>
            </a:extLst>
          </p:cNvPr>
          <p:cNvSpPr txBox="1">
            <a:spLocks/>
          </p:cNvSpPr>
          <p:nvPr/>
        </p:nvSpPr>
        <p:spPr>
          <a:xfrm>
            <a:off x="6947616" y="1458158"/>
            <a:ext cx="1455088" cy="542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sap" panose="020F050403020206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sap" panose="020F050403020206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kern="0" noProof="0" dirty="0"/>
              <a:t>No Stirring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B08A5BE-856F-5F05-8DC0-931C8AFE66CC}"/>
              </a:ext>
            </a:extLst>
          </p:cNvPr>
          <p:cNvSpPr txBox="1">
            <a:spLocks/>
          </p:cNvSpPr>
          <p:nvPr/>
        </p:nvSpPr>
        <p:spPr>
          <a:xfrm>
            <a:off x="9877235" y="1458158"/>
            <a:ext cx="1074431" cy="542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sap" panose="020F050403020206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sap" panose="020F050403020206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kern="0" noProof="0" dirty="0"/>
              <a:t>Stirring</a:t>
            </a:r>
          </a:p>
        </p:txBody>
      </p:sp>
      <p:pic>
        <p:nvPicPr>
          <p:cNvPr id="4" name="Image 7">
            <a:extLst>
              <a:ext uri="{FF2B5EF4-FFF2-40B4-BE49-F238E27FC236}">
                <a16:creationId xmlns:a16="http://schemas.microsoft.com/office/drawing/2014/main" id="{C3D96C86-F64E-7375-583F-F9D1D83C60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16" y="1824857"/>
            <a:ext cx="4676347" cy="3820467"/>
          </a:xfrm>
          <a:prstGeom prst="rect">
            <a:avLst/>
          </a:prstGeom>
        </p:spPr>
      </p:pic>
      <p:pic>
        <p:nvPicPr>
          <p:cNvPr id="8" name="Image 11">
            <a:extLst>
              <a:ext uri="{FF2B5EF4-FFF2-40B4-BE49-F238E27FC236}">
                <a16:creationId xmlns:a16="http://schemas.microsoft.com/office/drawing/2014/main" id="{F693047C-DB57-1CCE-A0A7-560703E8B3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4"/>
          <a:stretch/>
        </p:blipFill>
        <p:spPr>
          <a:xfrm>
            <a:off x="493186" y="2053279"/>
            <a:ext cx="6184669" cy="3820467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64A9F769-5B4C-0246-F5E8-9E45857D9391}"/>
              </a:ext>
            </a:extLst>
          </p:cNvPr>
          <p:cNvSpPr txBox="1">
            <a:spLocks/>
          </p:cNvSpPr>
          <p:nvPr/>
        </p:nvSpPr>
        <p:spPr>
          <a:xfrm>
            <a:off x="1240334" y="1668350"/>
            <a:ext cx="1455088" cy="542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sap" panose="020F050403020206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sap" panose="020F050403020206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kern="0" noProof="0" dirty="0"/>
              <a:t>No Stirring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A7E970C-B8C9-0DAF-1FBE-919906B94C70}"/>
              </a:ext>
            </a:extLst>
          </p:cNvPr>
          <p:cNvSpPr txBox="1">
            <a:spLocks/>
          </p:cNvSpPr>
          <p:nvPr/>
        </p:nvSpPr>
        <p:spPr>
          <a:xfrm>
            <a:off x="4169953" y="1668350"/>
            <a:ext cx="1074431" cy="542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sap" panose="020F050403020206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sap" panose="020F050403020206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kern="0" noProof="0" dirty="0"/>
              <a:t>Stirring</a:t>
            </a:r>
          </a:p>
        </p:txBody>
      </p:sp>
    </p:spTree>
    <p:extLst>
      <p:ext uri="{BB962C8B-B14F-4D97-AF65-F5344CB8AC3E}">
        <p14:creationId xmlns:p14="http://schemas.microsoft.com/office/powerpoint/2010/main" val="107149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34B53BF-D318-723E-4279-BA1C0757E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2. Application to a benchmark experiment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B7741A-D9AD-E8F7-1906-E8C0FB4A9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Modeling of stirring machine “inspired by” the AFRODITE experiment with Sn-10wt%Pb</a:t>
            </a:r>
          </a:p>
          <a:p>
            <a:r>
              <a:rPr lang="en-US" noProof="0" dirty="0"/>
              <a:t>Work presented at UIE2024 Conference </a:t>
            </a:r>
            <a:r>
              <a:rPr lang="en-US" dirty="0"/>
              <a:t>on electrification of industrial thermal and manufacturing processes</a:t>
            </a:r>
            <a:endParaRPr lang="en-US" noProof="0" dirty="0"/>
          </a:p>
          <a:p>
            <a:endParaRPr lang="en-US" noProof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560ED3C-9FE4-F28D-7F22-1B095F504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26" y="1880856"/>
            <a:ext cx="3604397" cy="21126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20BBDDA-5E6A-7AB9-73AC-0BA161A923AB}"/>
              </a:ext>
            </a:extLst>
          </p:cNvPr>
          <p:cNvSpPr txBox="1"/>
          <p:nvPr/>
        </p:nvSpPr>
        <p:spPr>
          <a:xfrm>
            <a:off x="1499528" y="5881494"/>
            <a:ext cx="5611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>
                <a:latin typeface="Asap" panose="020F0504030202060203" pitchFamily="34" charset="0"/>
              </a:rPr>
              <a:t>Schematic representation of AFRODITE experimental setup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1DE4EF-F0F1-0701-F0EE-A8CEB9FC27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1985" y="2900887"/>
            <a:ext cx="4352925" cy="284693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2FE999A-7E03-D46A-83D0-C90D65EAD734}"/>
              </a:ext>
            </a:extLst>
          </p:cNvPr>
          <p:cNvSpPr txBox="1"/>
          <p:nvPr/>
        </p:nvSpPr>
        <p:spPr>
          <a:xfrm>
            <a:off x="8263959" y="5881494"/>
            <a:ext cx="350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>
                <a:latin typeface="Asap" panose="020F0504030202060203" pitchFamily="34" charset="0"/>
              </a:rPr>
              <a:t>Numerical modeling in THERCAST</a:t>
            </a:r>
            <a:r>
              <a:rPr lang="en-US" sz="1600" noProof="0" dirty="0">
                <a:latin typeface="Asap" panose="020F050403020206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E414154-E649-A889-E0E4-70F1E17C3D10}"/>
              </a:ext>
            </a:extLst>
          </p:cNvPr>
          <p:cNvSpPr txBox="1"/>
          <p:nvPr/>
        </p:nvSpPr>
        <p:spPr>
          <a:xfrm>
            <a:off x="3795936" y="5604402"/>
            <a:ext cx="34654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noProof="0" dirty="0">
                <a:latin typeface="Asap" panose="020F0504030202060203" pitchFamily="34" charset="0"/>
              </a:rPr>
              <a:t>[ </a:t>
            </a:r>
            <a:r>
              <a:rPr lang="en-US" sz="1200" noProof="0" dirty="0" err="1">
                <a:latin typeface="Asap" panose="020F0504030202060203" pitchFamily="34" charset="0"/>
              </a:rPr>
              <a:t>Khelfi</a:t>
            </a:r>
            <a:r>
              <a:rPr lang="en-US" sz="1200" noProof="0" dirty="0">
                <a:latin typeface="Asap" panose="020F0504030202060203" pitchFamily="34" charset="0"/>
              </a:rPr>
              <a:t> et </a:t>
            </a:r>
            <a:r>
              <a:rPr lang="en-US" sz="1200" i="1" noProof="0" dirty="0">
                <a:latin typeface="Asap" panose="020F0504030202060203" pitchFamily="34" charset="0"/>
              </a:rPr>
              <a:t>al.</a:t>
            </a:r>
            <a:r>
              <a:rPr lang="en-US" sz="1200" noProof="0" dirty="0">
                <a:latin typeface="Asap" panose="020F0504030202060203" pitchFamily="34" charset="0"/>
              </a:rPr>
              <a:t>, JCG, 2022 ]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921AED2-9B79-DF48-361A-BC5092606F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4910" y="3034464"/>
            <a:ext cx="4197736" cy="284693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8D023A5-EDC5-757B-4CB2-178547A7684B}"/>
              </a:ext>
            </a:extLst>
          </p:cNvPr>
          <p:cNvSpPr txBox="1"/>
          <p:nvPr/>
        </p:nvSpPr>
        <p:spPr>
          <a:xfrm>
            <a:off x="-442826" y="4084447"/>
            <a:ext cx="34654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noProof="0" dirty="0">
                <a:latin typeface="Asap" panose="020F0504030202060203" pitchFamily="34" charset="0"/>
              </a:rPr>
              <a:t>[ Wang et </a:t>
            </a:r>
            <a:r>
              <a:rPr lang="en-US" sz="1200" i="1" noProof="0" dirty="0">
                <a:latin typeface="Asap" panose="020F0504030202060203" pitchFamily="34" charset="0"/>
              </a:rPr>
              <a:t>al.</a:t>
            </a:r>
            <a:r>
              <a:rPr lang="en-US" sz="1200" noProof="0" dirty="0">
                <a:latin typeface="Asap" panose="020F0504030202060203" pitchFamily="34" charset="0"/>
              </a:rPr>
              <a:t>, C.R. Mecanique, 2007 ]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A8DF1FBC-10F2-9BF7-EA79-EB1005D2CFD6}"/>
              </a:ext>
            </a:extLst>
          </p:cNvPr>
          <p:cNvSpPr txBox="1"/>
          <p:nvPr/>
        </p:nvSpPr>
        <p:spPr>
          <a:xfrm>
            <a:off x="166826" y="4332031"/>
            <a:ext cx="280724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noProof="0" dirty="0">
                <a:latin typeface="Asap" panose="020F0504030202060203" pitchFamily="34" charset="0"/>
              </a:rPr>
              <a:t>Left heat exchanger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noProof="0" dirty="0">
                <a:latin typeface="Asap" panose="020F0504030202060203" pitchFamily="34" charset="0"/>
              </a:rPr>
              <a:t>Sn-10wt.%Pb alloy sample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noProof="0" dirty="0">
                <a:latin typeface="Asap" panose="020F0504030202060203" pitchFamily="34" charset="0"/>
              </a:rPr>
              <a:t>Thermocouples position matrix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noProof="0" dirty="0">
                <a:latin typeface="Asap" panose="020F0504030202060203" pitchFamily="34" charset="0"/>
              </a:rPr>
              <a:t>Stainless steel crucible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noProof="0" dirty="0">
                <a:latin typeface="Asap" panose="020F0504030202060203" pitchFamily="34" charset="0"/>
              </a:rPr>
              <a:t>Right heat exchanger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noProof="0" dirty="0">
                <a:latin typeface="Asap" panose="020F0504030202060203" pitchFamily="34" charset="0"/>
              </a:rPr>
              <a:t>Linear motor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E6D0BE96-2AF3-0E54-2DE4-C7108174C63D}"/>
              </a:ext>
            </a:extLst>
          </p:cNvPr>
          <p:cNvSpPr txBox="1"/>
          <p:nvPr/>
        </p:nvSpPr>
        <p:spPr>
          <a:xfrm>
            <a:off x="4615147" y="2057683"/>
            <a:ext cx="7202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latin typeface="Asap" panose="020F0504030202060203" pitchFamily="34" charset="0"/>
              </a:rPr>
              <a:t>This “quasi-2D” experiment reproduces a directional solidification of a binary alloy under controlled gradient and solid front velocity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0AA05EF-3969-D822-2EBC-D558A06777E8}"/>
              </a:ext>
            </a:extLst>
          </p:cNvPr>
          <p:cNvSpPr txBox="1"/>
          <p:nvPr/>
        </p:nvSpPr>
        <p:spPr>
          <a:xfrm rot="21052510">
            <a:off x="8300251" y="3837803"/>
            <a:ext cx="10337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noProof="0" dirty="0">
                <a:latin typeface="Asap" panose="020F0504030202060203" pitchFamily="34" charset="0"/>
              </a:rPr>
              <a:t>Left exchanger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B0F83B7-73DC-320F-D6BC-A9501E4FBF21}"/>
              </a:ext>
            </a:extLst>
          </p:cNvPr>
          <p:cNvSpPr txBox="1"/>
          <p:nvPr/>
        </p:nvSpPr>
        <p:spPr>
          <a:xfrm rot="21134596">
            <a:off x="10534731" y="3406917"/>
            <a:ext cx="10337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noProof="0" dirty="0">
                <a:latin typeface="Asap" panose="020F0504030202060203" pitchFamily="34" charset="0"/>
              </a:rPr>
              <a:t>Right exchanger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6A76D12-C240-79EF-5FD7-52A7BB8CC6EA}"/>
              </a:ext>
            </a:extLst>
          </p:cNvPr>
          <p:cNvSpPr txBox="1"/>
          <p:nvPr/>
        </p:nvSpPr>
        <p:spPr>
          <a:xfrm rot="20939336">
            <a:off x="9817876" y="3670867"/>
            <a:ext cx="6816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noProof="0" dirty="0">
                <a:latin typeface="Asap" panose="020F0504030202060203" pitchFamily="34" charset="0"/>
              </a:rPr>
              <a:t>Melt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AC8E61C-0CBD-6DC9-7E34-8731100783DB}"/>
              </a:ext>
            </a:extLst>
          </p:cNvPr>
          <p:cNvSpPr txBox="1"/>
          <p:nvPr/>
        </p:nvSpPr>
        <p:spPr>
          <a:xfrm rot="21185713">
            <a:off x="9265212" y="3083119"/>
            <a:ext cx="18285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noProof="0" dirty="0">
                <a:latin typeface="Asap" panose="020F0504030202060203" pitchFamily="34" charset="0"/>
              </a:rPr>
              <a:t>Wall of the crucible (transparent grey)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DB6C289-DA1F-FEAF-E9A5-570A81916284}"/>
              </a:ext>
            </a:extLst>
          </p:cNvPr>
          <p:cNvSpPr txBox="1"/>
          <p:nvPr/>
        </p:nvSpPr>
        <p:spPr>
          <a:xfrm rot="20754273">
            <a:off x="11026589" y="4453816"/>
            <a:ext cx="13235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noProof="0" dirty="0">
                <a:latin typeface="Asap" panose="020F0504030202060203" pitchFamily="34" charset="0"/>
              </a:rPr>
              <a:t>Steel supports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07A7FE4-1379-5582-B37E-4791C74414FF}"/>
              </a:ext>
            </a:extLst>
          </p:cNvPr>
          <p:cNvSpPr txBox="1"/>
          <p:nvPr/>
        </p:nvSpPr>
        <p:spPr>
          <a:xfrm rot="20602476">
            <a:off x="9629914" y="4546805"/>
            <a:ext cx="948662" cy="261610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050" noProof="0" dirty="0">
                <a:latin typeface="Asap" panose="020F0504030202060203" pitchFamily="34" charset="0"/>
              </a:rPr>
              <a:t>Inductors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E91C541-9614-A9E7-8A2C-427EF3528A12}"/>
              </a:ext>
            </a:extLst>
          </p:cNvPr>
          <p:cNvSpPr txBox="1"/>
          <p:nvPr/>
        </p:nvSpPr>
        <p:spPr>
          <a:xfrm>
            <a:off x="9644332" y="5263647"/>
            <a:ext cx="1828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noProof="0" dirty="0">
                <a:latin typeface="Asap" panose="020F0504030202060203" pitchFamily="34" charset="0"/>
              </a:rPr>
              <a:t>Ferromagnetic core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E7F7FA8-4CE5-5DDF-7FEF-152691151B25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8946532" y="5163008"/>
            <a:ext cx="697800" cy="2314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05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A71C70C-14E9-4960-E8CE-040062FD2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noProof="0" dirty="0"/>
              <a:t>Simulation results</a:t>
            </a:r>
            <a:r>
              <a:rPr lang="en-US" sz="2800" dirty="0"/>
              <a:t>: velocity field in fluid domain</a:t>
            </a:r>
            <a:endParaRPr lang="en-US" sz="2800" noProof="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8C783EC-B781-4EA7-F087-4A3EA2438DF0}"/>
              </a:ext>
            </a:extLst>
          </p:cNvPr>
          <p:cNvSpPr txBox="1"/>
          <p:nvPr/>
        </p:nvSpPr>
        <p:spPr>
          <a:xfrm>
            <a:off x="838200" y="864567"/>
            <a:ext cx="9601200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Parametric study on source current frequency and amplitude </a:t>
            </a:r>
          </a:p>
          <a:p>
            <a:pPr>
              <a:lnSpc>
                <a:spcPct val="150000"/>
              </a:lnSpc>
            </a:pPr>
            <a:r>
              <a:rPr lang="en-US" noProof="0" dirty="0">
                <a:latin typeface="Asap" panose="020F0504030202060203" pitchFamily="34" charset="0"/>
              </a:rPr>
              <a:t>Comparison with reference case (no EMS), varying the stirrer parameters</a:t>
            </a:r>
          </a:p>
        </p:txBody>
      </p:sp>
      <p:pic>
        <p:nvPicPr>
          <p:cNvPr id="5" name="Image 4" descr="Une image contenant Caractère coloré, bleu vert, capture d’écran, texte&#10;&#10;Description générée automatiquement">
            <a:extLst>
              <a:ext uri="{FF2B5EF4-FFF2-40B4-BE49-F238E27FC236}">
                <a16:creationId xmlns:a16="http://schemas.microsoft.com/office/drawing/2014/main" id="{F28F4319-7C65-80B2-6C64-DEEAA2604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65" y="2006644"/>
            <a:ext cx="8433498" cy="4250483"/>
          </a:xfrm>
          <a:prstGeom prst="rect">
            <a:avLst/>
          </a:prstGeom>
        </p:spPr>
      </p:pic>
      <p:pic>
        <p:nvPicPr>
          <p:cNvPr id="9" name="Image 8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F5C0E91A-402A-95B0-60F3-CC954F83E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22" y="2216586"/>
            <a:ext cx="1381683" cy="3830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959E06-E6CB-62EE-B21C-01094D76160C}"/>
              </a:ext>
            </a:extLst>
          </p:cNvPr>
          <p:cNvSpPr txBox="1"/>
          <p:nvPr/>
        </p:nvSpPr>
        <p:spPr>
          <a:xfrm>
            <a:off x="10288704" y="3429000"/>
            <a:ext cx="19919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Velocity vectors and maps in liquid domain (liquid fraction [0.99,1]) over half-cutting plane of axis 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115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5">
            <a:extLst>
              <a:ext uri="{FF2B5EF4-FFF2-40B4-BE49-F238E27FC236}">
                <a16:creationId xmlns:a16="http://schemas.microsoft.com/office/drawing/2014/main" id="{22F327F8-18E2-8116-0844-545E84C457FE}"/>
              </a:ext>
            </a:extLst>
          </p:cNvPr>
          <p:cNvSpPr txBox="1"/>
          <p:nvPr/>
        </p:nvSpPr>
        <p:spPr>
          <a:xfrm>
            <a:off x="838199" y="864567"/>
            <a:ext cx="10070805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Parametric study on source current frequency and amplitude </a:t>
            </a:r>
          </a:p>
          <a:p>
            <a:pPr>
              <a:lnSpc>
                <a:spcPct val="150000"/>
              </a:lnSpc>
            </a:pPr>
            <a:r>
              <a:rPr lang="en-US" noProof="0" dirty="0">
                <a:latin typeface="Asap" panose="020F0504030202060203" pitchFamily="34" charset="0"/>
              </a:rPr>
              <a:t>Comparison with reference case (no EMS), varying the stirrer parameters, and with </a:t>
            </a:r>
            <a:r>
              <a:rPr lang="en-US" noProof="0" dirty="0" err="1">
                <a:latin typeface="Asap" panose="020F0504030202060203" pitchFamily="34" charset="0"/>
              </a:rPr>
              <a:t>purel</a:t>
            </a:r>
            <a:r>
              <a:rPr lang="en-US" dirty="0">
                <a:latin typeface="Asap" panose="020F0504030202060203" pitchFamily="34" charset="0"/>
              </a:rPr>
              <a:t>y thermal case</a:t>
            </a:r>
            <a:endParaRPr lang="en-US" noProof="0" dirty="0">
              <a:latin typeface="Asap" panose="020F0504030202060203" pitchFamily="34" charset="0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A71C70C-14E9-4960-E8CE-040062FD2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Simulation results: microstructure at end of solidification with CAFE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FB09A2-AC92-F578-C971-332D7AE715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4281" b="4716"/>
          <a:stretch/>
        </p:blipFill>
        <p:spPr>
          <a:xfrm>
            <a:off x="580741" y="1988467"/>
            <a:ext cx="3600640" cy="208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85B55D-1EC4-AF61-0C53-0273AE05E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99215" y="3108719"/>
            <a:ext cx="2851305" cy="17530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87700C8-3328-200B-0854-7A3CDB69A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7694" y="1988467"/>
            <a:ext cx="3591360" cy="208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A4C4F17-C078-E351-DE2F-1289B8841E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456" y="4308616"/>
            <a:ext cx="3519598" cy="20333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486D49A-0A6C-7D8F-4320-09282BE433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741" y="4308616"/>
            <a:ext cx="3600000" cy="208567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5C2D8A1-40AC-9E85-51C2-59CD14301CBD}"/>
              </a:ext>
            </a:extLst>
          </p:cNvPr>
          <p:cNvSpPr txBox="1"/>
          <p:nvPr/>
        </p:nvSpPr>
        <p:spPr>
          <a:xfrm>
            <a:off x="8799215" y="4795721"/>
            <a:ext cx="2851304" cy="805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latin typeface="Asap" panose="020F0504030202060203" pitchFamily="34" charset="0"/>
              </a:rPr>
              <a:t>Only thermal computation </a:t>
            </a:r>
            <a:br>
              <a:rPr lang="en-US" sz="1400" noProof="0" dirty="0">
                <a:latin typeface="Asap" panose="020F0504030202060203" pitchFamily="34" charset="0"/>
              </a:rPr>
            </a:br>
            <a:r>
              <a:rPr lang="en-US" sz="1400" noProof="0" dirty="0">
                <a:latin typeface="Asap" panose="020F0504030202060203" pitchFamily="34" charset="0"/>
              </a:rPr>
              <a:t>(no fluid flow)</a:t>
            </a:r>
          </a:p>
          <a:p>
            <a:pPr algn="ctr">
              <a:lnSpc>
                <a:spcPct val="150000"/>
              </a:lnSpc>
            </a:pPr>
            <a:r>
              <a:rPr lang="en-US" sz="1400" noProof="0" dirty="0">
                <a:latin typeface="Asap" panose="020F050403020206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684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F672A8-1FD5-45B9-A1AE-41F8CACE9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The Gordian Knot of applying EMS simulation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74E4243-6ADA-4A3A-6549-FDE760D84E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5565934"/>
              </p:ext>
            </p:extLst>
          </p:nvPr>
        </p:nvGraphicFramePr>
        <p:xfrm>
          <a:off x="838200" y="990600"/>
          <a:ext cx="10515600" cy="5186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BC865323-D425-A92B-4571-D35AC76703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159" t="22883" r="8032" b="22831"/>
          <a:stretch/>
        </p:blipFill>
        <p:spPr>
          <a:xfrm>
            <a:off x="3319306" y="990600"/>
            <a:ext cx="5778543" cy="49905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F99F5A-EE0E-7C34-E984-B8BDCBFDB0E1}"/>
              </a:ext>
            </a:extLst>
          </p:cNvPr>
          <p:cNvSpPr txBox="1"/>
          <p:nvPr/>
        </p:nvSpPr>
        <p:spPr>
          <a:xfrm>
            <a:off x="4397737" y="6171640"/>
            <a:ext cx="31334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noProof="0" dirty="0">
                <a:solidFill>
                  <a:srgbClr val="444444"/>
                </a:solidFill>
                <a:latin typeface="Open Sans" panose="020B0606030504020204" pitchFamily="34" charset="0"/>
              </a:rPr>
              <a:t>Graffiti with a four-ribboned Gordian knot in the Abbey of </a:t>
            </a:r>
            <a:r>
              <a:rPr lang="en-US" sz="800" noProof="0" dirty="0" err="1">
                <a:solidFill>
                  <a:srgbClr val="444444"/>
                </a:solidFill>
                <a:latin typeface="Open Sans" panose="020B0606030504020204" pitchFamily="34" charset="0"/>
              </a:rPr>
              <a:t>Valvisciolo</a:t>
            </a:r>
            <a:r>
              <a:rPr lang="en-US" sz="800" noProof="0" dirty="0">
                <a:solidFill>
                  <a:srgbClr val="444444"/>
                </a:solidFill>
                <a:latin typeface="Open Sans" panose="020B0606030504020204" pitchFamily="34" charset="0"/>
              </a:rPr>
              <a:t> in </a:t>
            </a:r>
            <a:r>
              <a:rPr lang="en-US" sz="800" noProof="0" dirty="0" err="1">
                <a:solidFill>
                  <a:srgbClr val="444444"/>
                </a:solidFill>
                <a:latin typeface="Open Sans" panose="020B0606030504020204" pitchFamily="34" charset="0"/>
              </a:rPr>
              <a:t>Sermoneta</a:t>
            </a:r>
            <a:r>
              <a:rPr lang="en-US" sz="800" noProof="0" dirty="0">
                <a:solidFill>
                  <a:srgbClr val="444444"/>
                </a:solidFill>
                <a:latin typeface="Open Sans" panose="020B0606030504020204" pitchFamily="34" charset="0"/>
              </a:rPr>
              <a:t> (Latina, Latium, Italy)</a:t>
            </a:r>
            <a:endParaRPr lang="en-US" sz="800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1C5F2-B9A2-0A18-90FE-3CFF6DBE9663}"/>
              </a:ext>
            </a:extLst>
          </p:cNvPr>
          <p:cNvSpPr txBox="1"/>
          <p:nvPr/>
        </p:nvSpPr>
        <p:spPr>
          <a:xfrm>
            <a:off x="9026828" y="2180137"/>
            <a:ext cx="30716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noProof="0" dirty="0"/>
              <a:t>The legend of the Gordian knot tells of an intricate knot tied by King </a:t>
            </a:r>
            <a:r>
              <a:rPr lang="en-US" sz="1400" i="1" noProof="0" dirty="0" err="1"/>
              <a:t>Gordias</a:t>
            </a:r>
            <a:r>
              <a:rPr lang="en-US" sz="1400" i="1" noProof="0" dirty="0"/>
              <a:t> of Phrygia, which was said to be impossible to untie.</a:t>
            </a:r>
          </a:p>
          <a:p>
            <a:r>
              <a:rPr lang="en-US" sz="1400" i="1" noProof="0" dirty="0"/>
              <a:t>A prophecy declared that whoever could loosen the knot would rule Asia. </a:t>
            </a:r>
          </a:p>
          <a:p>
            <a:r>
              <a:rPr lang="en-US" sz="1400" i="1" noProof="0" dirty="0"/>
              <a:t>When Alexander the Great arrived in Phrygia, he encountered the knot and, unable to untie it through traditional means, famously cut through it with his sword. </a:t>
            </a:r>
          </a:p>
          <a:p>
            <a:r>
              <a:rPr lang="en-US" sz="1400" i="1" noProof="0" dirty="0"/>
              <a:t>This act, though not the intended method, fulfilled the prophecy as Alexander went on to conquer much of Asia. </a:t>
            </a:r>
          </a:p>
        </p:txBody>
      </p:sp>
    </p:spTree>
    <p:extLst>
      <p:ext uri="{BB962C8B-B14F-4D97-AF65-F5344CB8AC3E}">
        <p14:creationId xmlns:p14="http://schemas.microsoft.com/office/powerpoint/2010/main" val="100840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AC8C2-3CBF-0B46-1421-58CAE6BB1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E3B798-CBA6-A5ED-85B5-38DD1C338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noProof="0" dirty="0"/>
              <a:t>Interdependencies among stakeholders: sharing tools and data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A210D3C3-32EC-6FF5-E29E-8E20A60857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5174257"/>
              </p:ext>
            </p:extLst>
          </p:nvPr>
        </p:nvGraphicFramePr>
        <p:xfrm>
          <a:off x="838200" y="990600"/>
          <a:ext cx="10515600" cy="5186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162D9FE-DEE3-BA23-499F-8E19DD24F7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773441"/>
              </p:ext>
            </p:extLst>
          </p:nvPr>
        </p:nvGraphicFramePr>
        <p:xfrm>
          <a:off x="105834" y="1228855"/>
          <a:ext cx="3771900" cy="408284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135653">
                  <a:extLst>
                    <a:ext uri="{9D8B030D-6E8A-4147-A177-3AD203B41FA5}">
                      <a16:colId xmlns:a16="http://schemas.microsoft.com/office/drawing/2014/main" val="36427477"/>
                    </a:ext>
                  </a:extLst>
                </a:gridCol>
                <a:gridCol w="636247">
                  <a:extLst>
                    <a:ext uri="{9D8B030D-6E8A-4147-A177-3AD203B41FA5}">
                      <a16:colId xmlns:a16="http://schemas.microsoft.com/office/drawing/2014/main" val="3259013061"/>
                    </a:ext>
                  </a:extLst>
                </a:gridCol>
              </a:tblGrid>
              <a:tr h="937992">
                <a:tc>
                  <a:txBody>
                    <a:bodyPr/>
                    <a:lstStyle/>
                    <a:p>
                      <a:r>
                        <a:rPr lang="en-US" sz="1600" b="0" noProof="0" dirty="0"/>
                        <a:t>Solver development: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noProof="0" dirty="0"/>
                        <a:t>Write equations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noProof="0" dirty="0"/>
                        <a:t>Define boundary conditions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noProof="0" dirty="0"/>
                        <a:t>Identify material properties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US" sz="2800" b="1" noProof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8208439"/>
                  </a:ext>
                </a:extLst>
              </a:tr>
              <a:tr h="1354877">
                <a:tc>
                  <a:txBody>
                    <a:bodyPr/>
                    <a:lstStyle/>
                    <a:p>
                      <a:r>
                        <a:rPr lang="en-US" sz="1600" b="0" noProof="0" dirty="0"/>
                        <a:t>Numerical implementation: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noProof="0" dirty="0"/>
                        <a:t>Solution of equations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noProof="0" dirty="0"/>
                        <a:t>Meshing techniques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noProof="0" dirty="0"/>
                        <a:t>Stabilization techniques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noProof="0" dirty="0"/>
                        <a:t>Parallelization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noProof="0" dirty="0"/>
                        <a:t>Looping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noProof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US" sz="2800" b="0" noProof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pPr algn="ctr"/>
                      <a:endParaRPr lang="en-US" sz="2800" b="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6020967"/>
                  </a:ext>
                </a:extLst>
              </a:tr>
              <a:tr h="547162">
                <a:tc>
                  <a:txBody>
                    <a:bodyPr/>
                    <a:lstStyle/>
                    <a:p>
                      <a:r>
                        <a:rPr lang="en-US" sz="1600" b="1" noProof="0" dirty="0"/>
                        <a:t>Information about equipment 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US" sz="28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9055854"/>
                  </a:ext>
                </a:extLst>
              </a:tr>
              <a:tr h="547162">
                <a:tc>
                  <a:txBody>
                    <a:bodyPr/>
                    <a:lstStyle/>
                    <a:p>
                      <a:r>
                        <a:rPr lang="en-US" sz="1600" b="1" noProof="0" dirty="0"/>
                        <a:t>Information about process conditions &amp; final microstructure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US" sz="28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1154308"/>
                  </a:ext>
                </a:extLst>
              </a:tr>
              <a:tr h="547162">
                <a:tc>
                  <a:txBody>
                    <a:bodyPr/>
                    <a:lstStyle/>
                    <a:p>
                      <a:r>
                        <a:rPr lang="en-US" sz="1600" b="0" noProof="0" dirty="0"/>
                        <a:t>References on </a:t>
                      </a:r>
                      <a:r>
                        <a:rPr lang="en-US" sz="1600" b="0" i="0" noProof="0" dirty="0"/>
                        <a:t>industrial cases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noProof="0" dirty="0">
                          <a:sym typeface="Wingdings" panose="05000000000000000000" pitchFamily="2" charset="2"/>
                        </a:rPr>
                        <a:t></a:t>
                      </a:r>
                      <a:endParaRPr lang="en-US" sz="2800" b="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356967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1AD2DA0-D060-A878-74D8-F00D2DCB2E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802945"/>
              </p:ext>
            </p:extLst>
          </p:nvPr>
        </p:nvGraphicFramePr>
        <p:xfrm>
          <a:off x="7848598" y="1024826"/>
          <a:ext cx="4237568" cy="26517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522772">
                  <a:extLst>
                    <a:ext uri="{9D8B030D-6E8A-4147-A177-3AD203B41FA5}">
                      <a16:colId xmlns:a16="http://schemas.microsoft.com/office/drawing/2014/main" val="36427477"/>
                    </a:ext>
                  </a:extLst>
                </a:gridCol>
                <a:gridCol w="714796">
                  <a:extLst>
                    <a:ext uri="{9D8B030D-6E8A-4147-A177-3AD203B41FA5}">
                      <a16:colId xmlns:a16="http://schemas.microsoft.com/office/drawing/2014/main" val="3259013061"/>
                    </a:ext>
                  </a:extLst>
                </a:gridCol>
              </a:tblGrid>
              <a:tr h="426512">
                <a:tc>
                  <a:txBody>
                    <a:bodyPr/>
                    <a:lstStyle/>
                    <a:p>
                      <a:r>
                        <a:rPr lang="en-US" sz="1600" b="0" noProof="0" dirty="0"/>
                        <a:t>Solver development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noProof="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US" sz="2800" b="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8208439"/>
                  </a:ext>
                </a:extLst>
              </a:tr>
              <a:tr h="426512">
                <a:tc>
                  <a:txBody>
                    <a:bodyPr/>
                    <a:lstStyle/>
                    <a:p>
                      <a:r>
                        <a:rPr lang="en-US" sz="1600" b="0" noProof="0" dirty="0"/>
                        <a:t>Numerical implementation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US" sz="2800" b="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6020967"/>
                  </a:ext>
                </a:extLst>
              </a:tr>
              <a:tr h="426512">
                <a:tc>
                  <a:txBody>
                    <a:bodyPr/>
                    <a:lstStyle/>
                    <a:p>
                      <a:r>
                        <a:rPr lang="en-US" sz="1600" b="0" noProof="0" dirty="0"/>
                        <a:t>Information about equipment 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noProof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US" sz="2800" b="0" noProof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9055854"/>
                  </a:ext>
                </a:extLst>
              </a:tr>
              <a:tr h="476690">
                <a:tc>
                  <a:txBody>
                    <a:bodyPr/>
                    <a:lstStyle/>
                    <a:p>
                      <a:r>
                        <a:rPr lang="en-US" sz="1600" b="1" noProof="0" dirty="0"/>
                        <a:t>Information about process conditions &amp; final microstructure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US" sz="28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1154308"/>
                  </a:ext>
                </a:extLst>
              </a:tr>
              <a:tr h="426512">
                <a:tc>
                  <a:txBody>
                    <a:bodyPr/>
                    <a:lstStyle/>
                    <a:p>
                      <a:r>
                        <a:rPr lang="en-US" sz="1600" b="0" noProof="0" dirty="0"/>
                        <a:t>References on industrial cases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noProof="0" dirty="0">
                          <a:sym typeface="Wingdings" panose="05000000000000000000" pitchFamily="2" charset="2"/>
                        </a:rPr>
                        <a:t></a:t>
                      </a:r>
                      <a:endParaRPr lang="en-US" sz="2800" b="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356967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0268C37-8CBC-55A8-D0B5-6DC01A5B4F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191115"/>
              </p:ext>
            </p:extLst>
          </p:nvPr>
        </p:nvGraphicFramePr>
        <p:xfrm>
          <a:off x="7776677" y="3793358"/>
          <a:ext cx="4415323" cy="26517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670543">
                  <a:extLst>
                    <a:ext uri="{9D8B030D-6E8A-4147-A177-3AD203B41FA5}">
                      <a16:colId xmlns:a16="http://schemas.microsoft.com/office/drawing/2014/main" val="36427477"/>
                    </a:ext>
                  </a:extLst>
                </a:gridCol>
                <a:gridCol w="744780">
                  <a:extLst>
                    <a:ext uri="{9D8B030D-6E8A-4147-A177-3AD203B41FA5}">
                      <a16:colId xmlns:a16="http://schemas.microsoft.com/office/drawing/2014/main" val="3259013061"/>
                    </a:ext>
                  </a:extLst>
                </a:gridCol>
              </a:tblGrid>
              <a:tr h="472680">
                <a:tc>
                  <a:txBody>
                    <a:bodyPr/>
                    <a:lstStyle/>
                    <a:p>
                      <a:r>
                        <a:rPr lang="en-US" sz="1600" b="0" noProof="0" dirty="0"/>
                        <a:t>Solver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noProof="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US" sz="2800" b="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8208439"/>
                  </a:ext>
                </a:extLst>
              </a:tr>
              <a:tr h="472680">
                <a:tc>
                  <a:txBody>
                    <a:bodyPr/>
                    <a:lstStyle/>
                    <a:p>
                      <a:r>
                        <a:rPr lang="en-US" sz="1600" b="0" noProof="0" dirty="0"/>
                        <a:t>Numerical implementation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US" sz="2800" b="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6020967"/>
                  </a:ext>
                </a:extLst>
              </a:tr>
              <a:tr h="472680">
                <a:tc>
                  <a:txBody>
                    <a:bodyPr/>
                    <a:lstStyle/>
                    <a:p>
                      <a:r>
                        <a:rPr lang="en-US" sz="1600" b="1" noProof="0" dirty="0"/>
                        <a:t>Information about equipment layout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noProof="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US" sz="28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9055854"/>
                  </a:ext>
                </a:extLst>
              </a:tr>
              <a:tr h="528290">
                <a:tc>
                  <a:txBody>
                    <a:bodyPr/>
                    <a:lstStyle/>
                    <a:p>
                      <a:r>
                        <a:rPr lang="en-US" sz="1600" b="0" noProof="0" dirty="0"/>
                        <a:t>Information about process conditions &amp; final microstructure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noProof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US" sz="2800" b="1" noProof="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1154308"/>
                  </a:ext>
                </a:extLst>
              </a:tr>
              <a:tr h="472680">
                <a:tc>
                  <a:txBody>
                    <a:bodyPr/>
                    <a:lstStyle/>
                    <a:p>
                      <a:r>
                        <a:rPr lang="en-US" sz="1600" b="0" noProof="0" dirty="0"/>
                        <a:t>References on industrial 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noProof="0" dirty="0">
                          <a:sym typeface="Wingdings" panose="05000000000000000000" pitchFamily="2" charset="2"/>
                        </a:rPr>
                        <a:t></a:t>
                      </a:r>
                      <a:endParaRPr lang="en-US" sz="2800" b="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356967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D2CC444-B333-331D-A216-0DB4880061C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alphaModFix amt="41000"/>
          </a:blip>
          <a:srcRect l="8159" t="22883" r="8032" b="22831"/>
          <a:stretch/>
        </p:blipFill>
        <p:spPr>
          <a:xfrm>
            <a:off x="4138308" y="1904908"/>
            <a:ext cx="3551317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3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3D597-FD43-EF34-3B6A-865C0A998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A13EEB-8554-EFBB-B614-FC0FD9BDE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5123"/>
            <a:ext cx="12138188" cy="551735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BCD13AE-0B12-8EDE-9228-C350354BF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How to untie the knot…. without cutting 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86838F-0E57-D5A1-80E6-22EE73E4DFB1}"/>
              </a:ext>
            </a:extLst>
          </p:cNvPr>
          <p:cNvSpPr/>
          <p:nvPr/>
        </p:nvSpPr>
        <p:spPr>
          <a:xfrm>
            <a:off x="4963597" y="2149912"/>
            <a:ext cx="1715662" cy="72390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/>
              <a:t>THERCAST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D812EF-1785-6A5D-B40C-84E7237F4942}"/>
              </a:ext>
            </a:extLst>
          </p:cNvPr>
          <p:cNvSpPr/>
          <p:nvPr/>
        </p:nvSpPr>
        <p:spPr>
          <a:xfrm>
            <a:off x="3055543" y="4008987"/>
            <a:ext cx="3561810" cy="224160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/>
              <a:t>DIGITAL BLACK BOX</a:t>
            </a:r>
          </a:p>
          <a:p>
            <a:pPr algn="ctr"/>
            <a:r>
              <a:rPr lang="en-US" noProof="0" dirty="0"/>
              <a:t>To protect information</a:t>
            </a:r>
          </a:p>
          <a:p>
            <a:pPr algn="ctr"/>
            <a:endParaRPr lang="en-US" noProof="0" dirty="0"/>
          </a:p>
          <a:p>
            <a:pPr algn="ctr"/>
            <a:endParaRPr lang="en-US" noProof="0" dirty="0"/>
          </a:p>
          <a:p>
            <a:pPr algn="ctr"/>
            <a:endParaRPr lang="en-US" noProof="0" dirty="0"/>
          </a:p>
          <a:p>
            <a:pPr algn="ctr"/>
            <a:endParaRPr lang="en-US" noProof="0" dirty="0"/>
          </a:p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1C9746-59B9-50FB-7647-F972C4C25088}"/>
              </a:ext>
            </a:extLst>
          </p:cNvPr>
          <p:cNvSpPr/>
          <p:nvPr/>
        </p:nvSpPr>
        <p:spPr>
          <a:xfrm>
            <a:off x="4901690" y="3285088"/>
            <a:ext cx="1715662" cy="7239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/>
              <a:t>MATELEC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D1AB0A-8562-F483-433E-8B69C618043D}"/>
              </a:ext>
            </a:extLst>
          </p:cNvPr>
          <p:cNvSpPr/>
          <p:nvPr/>
        </p:nvSpPr>
        <p:spPr>
          <a:xfrm>
            <a:off x="201705" y="4962603"/>
            <a:ext cx="2046662" cy="117918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noProof="0" dirty="0"/>
              <a:t>EQUIPMENT DESIGNER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319C6E5E-4E3F-FA12-08CF-EB52CF1EECA9}"/>
              </a:ext>
            </a:extLst>
          </p:cNvPr>
          <p:cNvSpPr/>
          <p:nvPr/>
        </p:nvSpPr>
        <p:spPr>
          <a:xfrm rot="16200000">
            <a:off x="5372321" y="4305981"/>
            <a:ext cx="1886877" cy="104428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noProof="0" dirty="0"/>
              <a:t>EMS layout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6BB6F91-8B5A-28E4-C0DC-9EC42E187CD5}"/>
              </a:ext>
            </a:extLst>
          </p:cNvPr>
          <p:cNvSpPr/>
          <p:nvPr/>
        </p:nvSpPr>
        <p:spPr>
          <a:xfrm>
            <a:off x="670513" y="2284220"/>
            <a:ext cx="2046662" cy="11791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noProof="0" dirty="0"/>
              <a:t>Steelmaker</a:t>
            </a:r>
          </a:p>
        </p:txBody>
      </p:sp>
      <p:sp>
        <p:nvSpPr>
          <p:cNvPr id="22" name="Arrow: Up-Down 21">
            <a:extLst>
              <a:ext uri="{FF2B5EF4-FFF2-40B4-BE49-F238E27FC236}">
                <a16:creationId xmlns:a16="http://schemas.microsoft.com/office/drawing/2014/main" id="{4682D333-CB93-BDC1-1D24-B7077F5F6360}"/>
              </a:ext>
            </a:extLst>
          </p:cNvPr>
          <p:cNvSpPr/>
          <p:nvPr/>
        </p:nvSpPr>
        <p:spPr>
          <a:xfrm>
            <a:off x="5649617" y="2814277"/>
            <a:ext cx="288000" cy="504000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7F4030-75A1-F2B9-7055-F3C2299D2020}"/>
              </a:ext>
            </a:extLst>
          </p:cNvPr>
          <p:cNvSpPr txBox="1"/>
          <p:nvPr/>
        </p:nvSpPr>
        <p:spPr>
          <a:xfrm>
            <a:off x="5867392" y="2881096"/>
            <a:ext cx="20653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0" dirty="0"/>
              <a:t>Lorentz force, temperature, metal velocity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BA74489-646E-62A2-6EA4-989A0F4A119C}"/>
              </a:ext>
            </a:extLst>
          </p:cNvPr>
          <p:cNvSpPr/>
          <p:nvPr/>
        </p:nvSpPr>
        <p:spPr>
          <a:xfrm>
            <a:off x="7994600" y="1620080"/>
            <a:ext cx="3537079" cy="1819275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/>
              <a:t>Solidification</a:t>
            </a:r>
          </a:p>
          <a:p>
            <a:pPr algn="ctr"/>
            <a:r>
              <a:rPr lang="en-US" noProof="0" dirty="0"/>
              <a:t>Fluid flow in liquid metal</a:t>
            </a:r>
          </a:p>
          <a:p>
            <a:pPr algn="ctr"/>
            <a:r>
              <a:rPr lang="en-US" noProof="0" dirty="0"/>
              <a:t>Shape of solid shell</a:t>
            </a:r>
          </a:p>
          <a:p>
            <a:pPr algn="ctr"/>
            <a:r>
              <a:rPr lang="en-US" noProof="0" dirty="0"/>
              <a:t>Shape of liquid pool</a:t>
            </a:r>
          </a:p>
          <a:p>
            <a:pPr algn="ctr"/>
            <a:r>
              <a:rPr lang="en-US" noProof="0" dirty="0"/>
              <a:t>Solidification structure</a:t>
            </a:r>
          </a:p>
          <a:p>
            <a:pPr algn="ctr"/>
            <a:r>
              <a:rPr lang="en-US" noProof="0" dirty="0"/>
              <a:t>Segregation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5C7E065D-3270-DECD-48F8-7850C0AB1ACA}"/>
              </a:ext>
            </a:extLst>
          </p:cNvPr>
          <p:cNvSpPr/>
          <p:nvPr/>
        </p:nvSpPr>
        <p:spPr>
          <a:xfrm>
            <a:off x="6663569" y="2370040"/>
            <a:ext cx="1386735" cy="29936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Heart 30">
            <a:extLst>
              <a:ext uri="{FF2B5EF4-FFF2-40B4-BE49-F238E27FC236}">
                <a16:creationId xmlns:a16="http://schemas.microsoft.com/office/drawing/2014/main" id="{98031835-427C-AC58-DB1E-6C9B8621509F}"/>
              </a:ext>
            </a:extLst>
          </p:cNvPr>
          <p:cNvSpPr/>
          <p:nvPr/>
        </p:nvSpPr>
        <p:spPr>
          <a:xfrm>
            <a:off x="4254777" y="4809109"/>
            <a:ext cx="1417640" cy="1376360"/>
          </a:xfrm>
          <a:prstGeom prst="heart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 noProof="0" dirty="0"/>
          </a:p>
          <a:p>
            <a:pPr algn="ctr"/>
            <a:r>
              <a:rPr lang="en-US" sz="1100" noProof="0" dirty="0"/>
              <a:t>DLL or other hardcoded,</a:t>
            </a:r>
          </a:p>
          <a:p>
            <a:pPr algn="ctr"/>
            <a:r>
              <a:rPr lang="en-US" sz="1100" noProof="0" dirty="0"/>
              <a:t>compiled scripts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A49CAD-B5A9-5BC8-971A-2FC2A82C52BF}"/>
              </a:ext>
            </a:extLst>
          </p:cNvPr>
          <p:cNvSpPr txBox="1"/>
          <p:nvPr/>
        </p:nvSpPr>
        <p:spPr>
          <a:xfrm>
            <a:off x="8477387" y="4231960"/>
            <a:ext cx="25715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noProof="0" dirty="0"/>
              <a:t>The software editor acts as proactive bridge between the plant technology and problem solving in the process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D0444DCE-EAF0-A4BF-6E4A-F8292C9893FC}"/>
              </a:ext>
            </a:extLst>
          </p:cNvPr>
          <p:cNvSpPr/>
          <p:nvPr/>
        </p:nvSpPr>
        <p:spPr>
          <a:xfrm>
            <a:off x="2844134" y="2061882"/>
            <a:ext cx="4166266" cy="4500010"/>
          </a:xfrm>
          <a:prstGeom prst="teardrop">
            <a:avLst/>
          </a:prstGeom>
          <a:noFill/>
          <a:ln w="76200">
            <a:solidFill>
              <a:srgbClr val="F794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0EF58E7-CA23-BCC9-562F-1189A10E8722}"/>
              </a:ext>
            </a:extLst>
          </p:cNvPr>
          <p:cNvSpPr/>
          <p:nvPr/>
        </p:nvSpPr>
        <p:spPr>
          <a:xfrm rot="337756">
            <a:off x="2553234" y="2902854"/>
            <a:ext cx="2268611" cy="1044285"/>
          </a:xfrm>
          <a:prstGeom prst="rightArrow">
            <a:avLst>
              <a:gd name="adj1" fmla="val 42430"/>
              <a:gd name="adj2" fmla="val 546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noProof="0" dirty="0"/>
              <a:t>EMS Current intensity &amp; frequency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C0744461-E53D-7CB6-446F-B2EE531BB33D}"/>
              </a:ext>
            </a:extLst>
          </p:cNvPr>
          <p:cNvSpPr/>
          <p:nvPr/>
        </p:nvSpPr>
        <p:spPr>
          <a:xfrm rot="21196899">
            <a:off x="2517922" y="2052416"/>
            <a:ext cx="2502882" cy="1056317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noProof="0" dirty="0"/>
              <a:t>Caster layout &amp; parameters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E34F828-9FD3-34AC-58B2-745AD28F52B8}"/>
              </a:ext>
            </a:extLst>
          </p:cNvPr>
          <p:cNvSpPr/>
          <p:nvPr/>
        </p:nvSpPr>
        <p:spPr>
          <a:xfrm>
            <a:off x="2375326" y="5188977"/>
            <a:ext cx="1466198" cy="7239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noProof="0" dirty="0"/>
              <a:t>EMS layout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0EC74-B919-6D8A-C3ED-7A24CAEAE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noProof="0" dirty="0"/>
              <a:t>The software editor is an independent third party who provides the key tool enabling </a:t>
            </a:r>
            <a:r>
              <a:rPr lang="en-US" sz="1800" b="1" noProof="0" dirty="0"/>
              <a:t>full exploitation of the EMS device by the steelmaker</a:t>
            </a:r>
            <a:r>
              <a:rPr lang="en-US" sz="1800" noProof="0" dirty="0"/>
              <a:t>, while </a:t>
            </a:r>
            <a:r>
              <a:rPr lang="en-US" sz="1800" b="1" noProof="0" dirty="0"/>
              <a:t>protecting IP of the equipment designer </a:t>
            </a:r>
            <a:r>
              <a:rPr lang="en-US" sz="1800" noProof="0" dirty="0"/>
              <a:t>about device layout</a:t>
            </a:r>
          </a:p>
        </p:txBody>
      </p:sp>
    </p:spTree>
    <p:extLst>
      <p:ext uri="{BB962C8B-B14F-4D97-AF65-F5344CB8AC3E}">
        <p14:creationId xmlns:p14="http://schemas.microsoft.com/office/powerpoint/2010/main" val="336568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78EF8-835A-403D-8F25-D58205AEA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DCE6EA-F467-240A-3C10-C451A3D85F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83302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0136D-32ED-07DA-664B-AFF926155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F8CB1-980D-68A5-9B82-7A8A2D84C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noProof="0" dirty="0"/>
              <a:t>…to achieve stronger accountability in the steelmaking community</a:t>
            </a:r>
            <a:endParaRPr lang="en-US" sz="1800" noProof="0" dirty="0">
              <a:sym typeface="Wingdings" panose="05000000000000000000" pitchFamily="2" charset="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603A00-F59B-9201-EAA3-84324F04C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 further step: sharing the knowledge…</a:t>
            </a:r>
          </a:p>
        </p:txBody>
      </p:sp>
      <p:graphicFrame>
        <p:nvGraphicFramePr>
          <p:cNvPr id="6" name="Content Placeholder 9">
            <a:extLst>
              <a:ext uri="{FF2B5EF4-FFF2-40B4-BE49-F238E27FC236}">
                <a16:creationId xmlns:a16="http://schemas.microsoft.com/office/drawing/2014/main" id="{D8DA0038-2C4A-AEB7-187E-7A1EA6A9348F}"/>
              </a:ext>
            </a:extLst>
          </p:cNvPr>
          <p:cNvGraphicFramePr>
            <a:graphicFrameLocks/>
          </p:cNvGraphicFramePr>
          <p:nvPr/>
        </p:nvGraphicFramePr>
        <p:xfrm>
          <a:off x="1723010" y="1184770"/>
          <a:ext cx="9440290" cy="5502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371198A1-92E0-C8CE-B77E-D8D250061CDC}"/>
              </a:ext>
            </a:extLst>
          </p:cNvPr>
          <p:cNvSpPr/>
          <p:nvPr/>
        </p:nvSpPr>
        <p:spPr>
          <a:xfrm>
            <a:off x="5133974" y="2819401"/>
            <a:ext cx="2409825" cy="2209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/>
              <a:t>Common projects</a:t>
            </a:r>
          </a:p>
          <a:p>
            <a:pPr algn="ctr"/>
            <a:r>
              <a:rPr lang="en-US" noProof="0" dirty="0"/>
              <a:t>+</a:t>
            </a:r>
          </a:p>
          <a:p>
            <a:pPr algn="ctr"/>
            <a:r>
              <a:rPr lang="en-US" noProof="0" dirty="0"/>
              <a:t>NDA agreement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8127379-C55E-21D5-53DD-A2A21720FFD1}"/>
              </a:ext>
            </a:extLst>
          </p:cNvPr>
          <p:cNvSpPr/>
          <p:nvPr/>
        </p:nvSpPr>
        <p:spPr>
          <a:xfrm>
            <a:off x="7762875" y="5897797"/>
            <a:ext cx="3771900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noProof="0" dirty="0">
                <a:sym typeface="Wingdings" panose="05000000000000000000" pitchFamily="2" charset="2"/>
              </a:rPr>
              <a:t>GAIN: Scientific approach to process management (full control of caster &amp; EMS)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A162F9F-43BD-D78C-EABC-61EC47E8F845}"/>
              </a:ext>
            </a:extLst>
          </p:cNvPr>
          <p:cNvSpPr/>
          <p:nvPr/>
        </p:nvSpPr>
        <p:spPr>
          <a:xfrm>
            <a:off x="8420100" y="1640122"/>
            <a:ext cx="3771900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noProof="0" dirty="0">
                <a:sym typeface="Wingdings" panose="05000000000000000000" pitchFamily="2" charset="2"/>
              </a:rPr>
              <a:t>GAIN: Design supported by validated simulation tools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1C7AD7-7B35-98B8-062B-06372B181FB1}"/>
              </a:ext>
            </a:extLst>
          </p:cNvPr>
          <p:cNvSpPr/>
          <p:nvPr/>
        </p:nvSpPr>
        <p:spPr>
          <a:xfrm>
            <a:off x="0" y="3707047"/>
            <a:ext cx="3390900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ym typeface="Wingdings" panose="05000000000000000000" pitchFamily="2" charset="2"/>
              </a:rPr>
              <a:t>GAIN: </a:t>
            </a:r>
            <a:r>
              <a:rPr lang="en-US" sz="1600" noProof="0" dirty="0">
                <a:sym typeface="Wingdings" panose="05000000000000000000" pitchFamily="2" charset="2"/>
              </a:rPr>
              <a:t>Robust references thanks industrial validation cases</a:t>
            </a:r>
            <a:endParaRPr lang="en-US" sz="1600" noProof="0" dirty="0"/>
          </a:p>
        </p:txBody>
      </p:sp>
    </p:spTree>
    <p:extLst>
      <p:ext uri="{BB962C8B-B14F-4D97-AF65-F5344CB8AC3E}">
        <p14:creationId xmlns:p14="http://schemas.microsoft.com/office/powerpoint/2010/main" val="298000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C8BD8-BEF3-3145-6AEE-5FB14E210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46964CA-5E7E-0D0E-E4FF-D4713617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/>
              <a:t>Agenda</a:t>
            </a:r>
            <a:endParaRPr lang="en-US" sz="2800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4F4B02-4DDB-8524-15E1-4CD6A176C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noProof="0" dirty="0"/>
          </a:p>
          <a:p>
            <a:r>
              <a:rPr lang="en-US" sz="2400" noProof="0" dirty="0"/>
              <a:t>Introducing Transvalor</a:t>
            </a:r>
          </a:p>
          <a:p>
            <a:r>
              <a:rPr lang="en-US" sz="2400" noProof="0" dirty="0"/>
              <a:t>Which CC stakeholders use simulation and why</a:t>
            </a:r>
          </a:p>
          <a:p>
            <a:r>
              <a:rPr lang="en-US" sz="2400" noProof="0" dirty="0"/>
              <a:t>CC stakeholders' expectations about a process simulation software</a:t>
            </a:r>
          </a:p>
          <a:p>
            <a:r>
              <a:rPr lang="en-US" sz="2400" noProof="0" dirty="0"/>
              <a:t>A case study about the role of a software publisher: </a:t>
            </a:r>
            <a:r>
              <a:rPr lang="en-US" sz="2400" i="1" noProof="0" dirty="0"/>
              <a:t>addressing internal quality in CC with EMS</a:t>
            </a:r>
          </a:p>
          <a:p>
            <a:pPr lvl="1"/>
            <a:r>
              <a:rPr lang="en-US" sz="2000" i="1" dirty="0">
                <a:sym typeface="Wingdings" panose="05000000000000000000" pitchFamily="2" charset="2"/>
              </a:rPr>
              <a:t>Definition of the problem</a:t>
            </a:r>
          </a:p>
          <a:p>
            <a:pPr lvl="1"/>
            <a:r>
              <a:rPr lang="en-US" sz="2000" i="1" dirty="0">
                <a:sym typeface="Wingdings" panose="05000000000000000000" pitchFamily="2" charset="2"/>
              </a:rPr>
              <a:t>Electromagnetic simulations with Thercast®</a:t>
            </a:r>
          </a:p>
          <a:p>
            <a:pPr lvl="1"/>
            <a:r>
              <a:rPr lang="en-US" sz="2000" i="1" dirty="0">
                <a:sym typeface="Wingdings" panose="05000000000000000000" pitchFamily="2" charset="2"/>
              </a:rPr>
              <a:t>The Gordian knot of applying EMS (device &amp; simulation)</a:t>
            </a:r>
            <a:endParaRPr lang="en-US" sz="2000" noProof="0" dirty="0">
              <a:sym typeface="Wingdings" panose="05000000000000000000" pitchFamily="2" charset="2"/>
            </a:endParaRPr>
          </a:p>
          <a:p>
            <a:r>
              <a:rPr lang="en-US" sz="2400" noProof="0" dirty="0">
                <a:sym typeface="Wingdings" panose="05000000000000000000" pitchFamily="2" charset="2"/>
              </a:rPr>
              <a:t>Conclusions</a:t>
            </a:r>
          </a:p>
          <a:p>
            <a:pPr lvl="1"/>
            <a:endParaRPr lang="en-US" sz="2200" noProof="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9949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C05A9-C882-E1D0-EEEB-5D4EC7805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F12759-0023-E015-F92B-973B49B3B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noProof="0" dirty="0"/>
              <a:t>Awareness about modelling in the European steelmaking industry is the highest in the world, thanks mainly to RFCS projects, and now it is boosted by dissemination activities</a:t>
            </a:r>
          </a:p>
          <a:p>
            <a:pPr marL="0" indent="0">
              <a:buNone/>
            </a:pPr>
            <a:r>
              <a:rPr lang="en-US" sz="1800" dirty="0"/>
              <a:t>	Now it is time for full industrial and R&amp;D exploitation, as digital twins fully representing the reality</a:t>
            </a:r>
            <a:endParaRPr lang="en-US" sz="1800" noProof="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noProof="0" dirty="0"/>
              <a:t>The possibility of effective application of modelling and simulation tools relies very much on availability of data: material properties, information about plant layout, process parameters, measurements on the field, microstructure/defect information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noProof="0" dirty="0"/>
              <a:t>Collaborative work among the different stakeholders in steelmaking is key to be competitive</a:t>
            </a:r>
          </a:p>
          <a:p>
            <a:pPr marL="0" indent="0">
              <a:buNone/>
            </a:pPr>
            <a:endParaRPr lang="en-US" sz="1800" noProof="0" dirty="0">
              <a:sym typeface="Wingdings" panose="05000000000000000000" pitchFamily="2" charset="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C05315-FAD6-F8E9-C7D4-AE8A9E991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01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5B4A4FF-244C-3419-593B-A542D4F819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algn="ctr"/>
            <a:r>
              <a:rPr lang="en-US" sz="2800" noProof="0" dirty="0"/>
              <a:t>Thank you very much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691042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94E5CE-C7DA-4444-A7F1-34474034E5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627473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F7D15-DBE2-5C68-CAD5-4B3321AB7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96103E-3FD9-FC06-9698-775AE8C7F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Introducing Transvalor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87A6CE-30F0-42BF-608D-3CA79B54B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45AEB9-4E55-F72B-51D1-680E73EA9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547" y="1032559"/>
            <a:ext cx="10250905" cy="546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2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C3A036-EA6C-FF7B-6104-65D1358A8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Transvalor’s digital supply chain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8FADD2-A741-3834-AE3D-8B9A84A25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84E7D0-23EB-9A60-9AE5-EFF267678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265" y="990601"/>
            <a:ext cx="12087717" cy="537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9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DB531B-3929-C107-AFD4-3D3D95AFE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Transvalor customers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939EA-F09A-B5C1-BB17-42CB18698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B788E3-3B67-5D6E-0CC1-7ADD6A1142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41" r="8058" b="6211"/>
          <a:stretch/>
        </p:blipFill>
        <p:spPr>
          <a:xfrm>
            <a:off x="491245" y="1944302"/>
            <a:ext cx="11209510" cy="391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8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F0849-474A-3621-D5F8-BDF6804A3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869E354-4EC7-3D73-EA08-92E4A0361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/>
              <a:t>Which</a:t>
            </a:r>
            <a:r>
              <a:rPr lang="en-US" noProof="0" dirty="0"/>
              <a:t> CC stakeholders use simulation and why</a:t>
            </a:r>
            <a:endParaRPr lang="en-US" sz="2800" noProof="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0A96ED4-3E04-5604-EABE-BBFFD02902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7172055"/>
              </p:ext>
            </p:extLst>
          </p:nvPr>
        </p:nvGraphicFramePr>
        <p:xfrm>
          <a:off x="838200" y="990600"/>
          <a:ext cx="10515600" cy="5186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E259306-B87F-C083-F150-3F45C97FA853}"/>
              </a:ext>
            </a:extLst>
          </p:cNvPr>
          <p:cNvSpPr txBox="1"/>
          <p:nvPr/>
        </p:nvSpPr>
        <p:spPr>
          <a:xfrm>
            <a:off x="6931152" y="1248593"/>
            <a:ext cx="54132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Complex interaction of phenomena (</a:t>
            </a:r>
            <a:r>
              <a:rPr lang="en-US" sz="1600" noProof="0" dirty="0" err="1"/>
              <a:t>multiphysics</a:t>
            </a:r>
            <a:r>
              <a:rPr lang="en-US" sz="1600" noProof="0" dirty="0"/>
              <a:t>/multiscale)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Free surface </a:t>
            </a:r>
            <a:r>
              <a:rPr lang="en-US" sz="1600" noProof="0" dirty="0" err="1"/>
              <a:t>behaviour</a:t>
            </a:r>
            <a:r>
              <a:rPr lang="en-US" sz="1600" noProof="0" dirty="0"/>
              <a:t> in a multiphase approach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Particle tracking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Electromagnetic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Microstructure </a:t>
            </a:r>
            <a:r>
              <a:rPr lang="en-US" sz="1600" noProof="0" dirty="0" err="1"/>
              <a:t>develompent</a:t>
            </a:r>
            <a:endParaRPr lang="en-US" sz="16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Advanced material </a:t>
            </a:r>
            <a:r>
              <a:rPr lang="en-US" sz="1600" noProof="0" dirty="0" err="1"/>
              <a:t>behaviour</a:t>
            </a:r>
            <a:r>
              <a:rPr lang="en-US" sz="1600" noProof="0" dirty="0"/>
              <a:t> in solidification (cracking criteria)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Interoperability with in-house models in a digital twin approach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276AC-C4FA-AC17-DC56-C4A1FAED5F89}"/>
              </a:ext>
            </a:extLst>
          </p:cNvPr>
          <p:cNvSpPr txBox="1"/>
          <p:nvPr/>
        </p:nvSpPr>
        <p:spPr>
          <a:xfrm>
            <a:off x="612648" y="4502168"/>
            <a:ext cx="3538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Improve productivity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Cast new steels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Reduce defects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Cracks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Segregation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Manage transients in the process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C74073-D474-D1A8-CD74-B29F57B81920}"/>
              </a:ext>
            </a:extLst>
          </p:cNvPr>
          <p:cNvSpPr txBox="1"/>
          <p:nvPr/>
        </p:nvSpPr>
        <p:spPr>
          <a:xfrm>
            <a:off x="8330184" y="4132836"/>
            <a:ext cx="372160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Design of: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Melting furnaces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Tundish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Mould (taper)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SEN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Machine layout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Secondary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noProof="0" dirty="0"/>
              <a:t>Validation/improvement of online control system (Level 2)</a:t>
            </a:r>
          </a:p>
        </p:txBody>
      </p:sp>
    </p:spTree>
    <p:extLst>
      <p:ext uri="{BB962C8B-B14F-4D97-AF65-F5344CB8AC3E}">
        <p14:creationId xmlns:p14="http://schemas.microsoft.com/office/powerpoint/2010/main" val="254975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21126-F41F-3A62-3E17-176FD5F00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D8B48F0-A6D9-4F84-9C66-5BA7B6106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CC stakeholders' expectations</a:t>
            </a:r>
            <a:endParaRPr lang="en-US" sz="2800" noProof="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AD0E93E-8161-790E-C111-F0091E71D6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762453"/>
              </p:ext>
            </p:extLst>
          </p:nvPr>
        </p:nvGraphicFramePr>
        <p:xfrm>
          <a:off x="519701" y="954123"/>
          <a:ext cx="10515600" cy="5186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EEBDE22-7A06-6226-8A9A-E06E05E1F9B3}"/>
              </a:ext>
            </a:extLst>
          </p:cNvPr>
          <p:cNvSpPr txBox="1"/>
          <p:nvPr/>
        </p:nvSpPr>
        <p:spPr>
          <a:xfrm>
            <a:off x="6931152" y="1248593"/>
            <a:ext cx="50017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noProof="0" dirty="0"/>
              <a:t>Flexibility in model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Multiphysics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Strong meshing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Access to user variables/routines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Detailed technical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Cooperation/interaction with our experts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High performance on parallel computation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Short CPU times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A3CFE2-063E-7427-4C35-B2A530B19968}"/>
              </a:ext>
            </a:extLst>
          </p:cNvPr>
          <p:cNvSpPr txBox="1"/>
          <p:nvPr/>
        </p:nvSpPr>
        <p:spPr>
          <a:xfrm>
            <a:off x="82297" y="3797182"/>
            <a:ext cx="35661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Ease of use (with limited knowledge of numerical modelling)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Guidance on CC process by our experts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noProof="0" dirty="0"/>
              <a:t>Validated material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Short CPU times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Quick answers from support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2A9EB5-B5D1-00B3-BB14-975F3AF2881C}"/>
              </a:ext>
            </a:extLst>
          </p:cNvPr>
          <p:cNvSpPr txBox="1"/>
          <p:nvPr/>
        </p:nvSpPr>
        <p:spPr>
          <a:xfrm>
            <a:off x="8543545" y="3964289"/>
            <a:ext cx="41269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Fast CC machine digitalization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Integration with CAD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Strong meshing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Validated criteria for material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noProof="0" dirty="0"/>
              <a:t>Automated parametric 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noProof="0" dirty="0"/>
              <a:t>Efficient </a:t>
            </a:r>
            <a:r>
              <a:rPr lang="en-US" sz="1600" b="1" noProof="0" dirty="0" err="1"/>
              <a:t>Optimisation</a:t>
            </a:r>
            <a:r>
              <a:rPr lang="en-US" sz="1600" b="1" noProof="0" dirty="0"/>
              <a:t>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Automated analysis of results/reports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0" dirty="0"/>
              <a:t>Short CPU times</a:t>
            </a:r>
          </a:p>
        </p:txBody>
      </p:sp>
    </p:spTree>
    <p:extLst>
      <p:ext uri="{BB962C8B-B14F-4D97-AF65-F5344CB8AC3E}">
        <p14:creationId xmlns:p14="http://schemas.microsoft.com/office/powerpoint/2010/main" val="119528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4AD13-AF6A-A018-9334-08A7849C2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7F361B-4CA8-41EC-1CC9-230D52E7C3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The role of a software editor: </a:t>
            </a:r>
            <a:br>
              <a:rPr lang="en-US" noProof="0" dirty="0"/>
            </a:br>
            <a:r>
              <a:rPr lang="en-US" noProof="0" dirty="0"/>
              <a:t>A case study</a:t>
            </a:r>
          </a:p>
        </p:txBody>
      </p:sp>
    </p:spTree>
    <p:extLst>
      <p:ext uri="{BB962C8B-B14F-4D97-AF65-F5344CB8AC3E}">
        <p14:creationId xmlns:p14="http://schemas.microsoft.com/office/powerpoint/2010/main" val="2084889207"/>
      </p:ext>
    </p:extLst>
  </p:cSld>
  <p:clrMapOvr>
    <a:masterClrMapping/>
  </p:clrMapOvr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èle_TISD_tous logiciels_sauf_THERCAST_TRANSWELD.potx" id="{D1F214D7-8FF2-4B91-AF15-8C94BE02A701}" vid="{AD221F2B-54C8-45D0-BF84-14CD28606AA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19542</TotalTime>
  <Words>1202</Words>
  <Application>Microsoft Office PowerPoint</Application>
  <PresentationFormat>Widescreen</PresentationFormat>
  <Paragraphs>228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Asap</vt:lpstr>
      <vt:lpstr>Asap bold</vt:lpstr>
      <vt:lpstr>Calibri</vt:lpstr>
      <vt:lpstr>Calibri Light</vt:lpstr>
      <vt:lpstr>Open Sans</vt:lpstr>
      <vt:lpstr>Quicksand</vt:lpstr>
      <vt:lpstr>Wingdings</vt:lpstr>
      <vt:lpstr>2_Conception personnalisée</vt:lpstr>
      <vt:lpstr>Casting Modelling: From Code Development to Stakeholder Support</vt:lpstr>
      <vt:lpstr>Agenda</vt:lpstr>
      <vt:lpstr>Introduction</vt:lpstr>
      <vt:lpstr>Introducing Transvalor</vt:lpstr>
      <vt:lpstr>Transvalor’s digital supply chain</vt:lpstr>
      <vt:lpstr>Transvalor customers</vt:lpstr>
      <vt:lpstr>Which CC stakeholders use simulation and why</vt:lpstr>
      <vt:lpstr>CC stakeholders' expectations</vt:lpstr>
      <vt:lpstr>The role of a software editor:  A case study</vt:lpstr>
      <vt:lpstr>Internal quality problem. Solution with EMS</vt:lpstr>
      <vt:lpstr>1. Fully coupled MHD+Thermal Simulations</vt:lpstr>
      <vt:lpstr>2. Application to a benchmark experiment</vt:lpstr>
      <vt:lpstr>Simulation results: velocity field in fluid domain</vt:lpstr>
      <vt:lpstr>Simulation results: microstructure at end of solidification with CAFE</vt:lpstr>
      <vt:lpstr>The Gordian Knot of applying EMS simulation</vt:lpstr>
      <vt:lpstr>Interdependencies among stakeholders: sharing tools and data</vt:lpstr>
      <vt:lpstr>How to untie the knot…. without cutting it</vt:lpstr>
      <vt:lpstr>Conclusions</vt:lpstr>
      <vt:lpstr>A further step: sharing the knowledge…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Transvalor’s novelties for simulation of hot forging  and cold forming</dc:title>
  <dc:creator>Céline NAULET</dc:creator>
  <cp:lastModifiedBy>Michele DE SANTIS</cp:lastModifiedBy>
  <cp:revision>17</cp:revision>
  <dcterms:modified xsi:type="dcterms:W3CDTF">2025-12-12T14:08:46Z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6175487-42af-4492-84fe-2b4054e011bd_Enabled">
    <vt:lpwstr>true</vt:lpwstr>
  </property>
  <property fmtid="{D5CDD505-2E9C-101B-9397-08002B2CF9AE}" pid="3" name="MSIP_Label_a6175487-42af-4492-84fe-2b4054e011bd_SetDate">
    <vt:lpwstr>2025-12-12T14:08:07Z</vt:lpwstr>
  </property>
  <property fmtid="{D5CDD505-2E9C-101B-9397-08002B2CF9AE}" pid="4" name="MSIP_Label_a6175487-42af-4492-84fe-2b4054e011bd_Method">
    <vt:lpwstr>Privileged</vt:lpwstr>
  </property>
  <property fmtid="{D5CDD505-2E9C-101B-9397-08002B2CF9AE}" pid="5" name="MSIP_Label_a6175487-42af-4492-84fe-2b4054e011bd_Name">
    <vt:lpwstr>Public</vt:lpwstr>
  </property>
  <property fmtid="{D5CDD505-2E9C-101B-9397-08002B2CF9AE}" pid="6" name="MSIP_Label_a6175487-42af-4492-84fe-2b4054e011bd_SiteId">
    <vt:lpwstr>76e3e3ff-fce0-45ec-a946-bc44d69a9b7e</vt:lpwstr>
  </property>
  <property fmtid="{D5CDD505-2E9C-101B-9397-08002B2CF9AE}" pid="7" name="MSIP_Label_a6175487-42af-4492-84fe-2b4054e011bd_ActionId">
    <vt:lpwstr>c1a05d63-1ea8-40c0-ae1f-e67d3c3cb56f</vt:lpwstr>
  </property>
  <property fmtid="{D5CDD505-2E9C-101B-9397-08002B2CF9AE}" pid="8" name="MSIP_Label_a6175487-42af-4492-84fe-2b4054e011bd_ContentBits">
    <vt:lpwstr>0</vt:lpwstr>
  </property>
  <property fmtid="{D5CDD505-2E9C-101B-9397-08002B2CF9AE}" pid="9" name="MSIP_Label_a6175487-42af-4492-84fe-2b4054e011bd_Tag">
    <vt:lpwstr>10, 0, 1, 1</vt:lpwstr>
  </property>
</Properties>
</file>