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8" r:id="rId5"/>
    <p:sldId id="282" r:id="rId6"/>
    <p:sldId id="266" r:id="rId7"/>
    <p:sldId id="276" r:id="rId8"/>
    <p:sldId id="277" r:id="rId9"/>
    <p:sldId id="278" r:id="rId10"/>
    <p:sldId id="281" r:id="rId11"/>
    <p:sldId id="280" r:id="rId12"/>
    <p:sldId id="279" r:id="rId13"/>
    <p:sldId id="268" r:id="rId14"/>
    <p:sldId id="270" r:id="rId15"/>
    <p:sldId id="283"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DC1"/>
    <a:srgbClr val="004494"/>
    <a:srgbClr val="0356B1"/>
    <a:srgbClr val="024B9C"/>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71" autoAdjust="0"/>
    <p:restoredTop sz="95020" autoAdjust="0"/>
  </p:normalViewPr>
  <p:slideViewPr>
    <p:cSldViewPr snapToGrid="0">
      <p:cViewPr varScale="1">
        <p:scale>
          <a:sx n="74" d="100"/>
          <a:sy n="74" d="100"/>
        </p:scale>
        <p:origin x="230" y="62"/>
      </p:cViewPr>
      <p:guideLst>
        <p:guide orient="horz" pos="209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9" d="100"/>
          <a:sy n="59" d="100"/>
        </p:scale>
        <p:origin x="327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29ABEE-CF09-4DC8-9BE1-893B19554205}" type="doc">
      <dgm:prSet loTypeId="urn:microsoft.com/office/officeart/2005/8/layout/gear1" loCatId="relationship" qsTypeId="urn:microsoft.com/office/officeart/2005/8/quickstyle/simple1" qsCatId="simple" csTypeId="urn:microsoft.com/office/officeart/2005/8/colors/accent1_2" csCatId="accent1" phldr="1"/>
      <dgm:spPr/>
    </dgm:pt>
    <dgm:pt modelId="{315C7160-4EBB-4C8C-90E4-499B08D8351A}">
      <dgm:prSet phldrT="[Text]"/>
      <dgm:spPr>
        <a:solidFill>
          <a:schemeClr val="accent3">
            <a:lumMod val="75000"/>
          </a:schemeClr>
        </a:solidFill>
      </dgm:spPr>
      <dgm:t>
        <a:bodyPr/>
        <a:lstStyle/>
        <a:p>
          <a:r>
            <a:rPr lang="en-US" dirty="0"/>
            <a:t> </a:t>
          </a:r>
          <a:endParaRPr lang="it-IT" dirty="0"/>
        </a:p>
      </dgm:t>
    </dgm:pt>
    <dgm:pt modelId="{7F13DED3-B8E7-4146-B90D-774FFEBE133E}" type="parTrans" cxnId="{9C0DD994-69B7-4569-9FD6-03623A82235D}">
      <dgm:prSet/>
      <dgm:spPr/>
      <dgm:t>
        <a:bodyPr/>
        <a:lstStyle/>
        <a:p>
          <a:endParaRPr lang="it-IT"/>
        </a:p>
      </dgm:t>
    </dgm:pt>
    <dgm:pt modelId="{F91D29C3-4BE8-40DB-944D-2D1493246AA9}" type="sibTrans" cxnId="{9C0DD994-69B7-4569-9FD6-03623A82235D}">
      <dgm:prSet/>
      <dgm:spPr/>
      <dgm:t>
        <a:bodyPr/>
        <a:lstStyle/>
        <a:p>
          <a:endParaRPr lang="it-IT"/>
        </a:p>
      </dgm:t>
    </dgm:pt>
    <dgm:pt modelId="{88C8179F-190C-4C7B-B759-27F6A3FAED2D}">
      <dgm:prSet phldrT="[Text]"/>
      <dgm:spPr>
        <a:solidFill>
          <a:schemeClr val="bg2">
            <a:lumMod val="50000"/>
          </a:schemeClr>
        </a:solidFill>
      </dgm:spPr>
      <dgm:t>
        <a:bodyPr/>
        <a:lstStyle/>
        <a:p>
          <a:r>
            <a:rPr lang="en-US" dirty="0"/>
            <a:t> </a:t>
          </a:r>
          <a:endParaRPr lang="it-IT" dirty="0"/>
        </a:p>
      </dgm:t>
    </dgm:pt>
    <dgm:pt modelId="{53255524-4512-4F15-AFB1-477A72EA1410}" type="parTrans" cxnId="{22A2786A-B038-493A-B4F3-3873D8E9E1EC}">
      <dgm:prSet/>
      <dgm:spPr/>
      <dgm:t>
        <a:bodyPr/>
        <a:lstStyle/>
        <a:p>
          <a:endParaRPr lang="it-IT"/>
        </a:p>
      </dgm:t>
    </dgm:pt>
    <dgm:pt modelId="{E9C0AA6A-72C7-4372-9FE5-99B187DE47BF}" type="sibTrans" cxnId="{22A2786A-B038-493A-B4F3-3873D8E9E1EC}">
      <dgm:prSet/>
      <dgm:spPr/>
      <dgm:t>
        <a:bodyPr/>
        <a:lstStyle/>
        <a:p>
          <a:endParaRPr lang="it-IT"/>
        </a:p>
      </dgm:t>
    </dgm:pt>
    <dgm:pt modelId="{953A94A9-0527-4B50-B962-E32514D1B2C6}">
      <dgm:prSet phldrT="[Text]"/>
      <dgm:spPr>
        <a:solidFill>
          <a:srgbClr val="FF0000"/>
        </a:solidFill>
      </dgm:spPr>
      <dgm:t>
        <a:bodyPr/>
        <a:lstStyle/>
        <a:p>
          <a:r>
            <a:rPr lang="en-US" dirty="0"/>
            <a:t> </a:t>
          </a:r>
          <a:endParaRPr lang="it-IT" dirty="0"/>
        </a:p>
      </dgm:t>
    </dgm:pt>
    <dgm:pt modelId="{874A9906-B295-4F52-B65D-A3F129A310C9}" type="parTrans" cxnId="{C98C4ABE-43E4-43D6-9474-7D6851E75A9D}">
      <dgm:prSet/>
      <dgm:spPr/>
      <dgm:t>
        <a:bodyPr/>
        <a:lstStyle/>
        <a:p>
          <a:endParaRPr lang="it-IT"/>
        </a:p>
      </dgm:t>
    </dgm:pt>
    <dgm:pt modelId="{C565D5F3-2D43-4D30-AE71-17E441C6D174}" type="sibTrans" cxnId="{C98C4ABE-43E4-43D6-9474-7D6851E75A9D}">
      <dgm:prSet/>
      <dgm:spPr/>
      <dgm:t>
        <a:bodyPr/>
        <a:lstStyle/>
        <a:p>
          <a:endParaRPr lang="it-IT"/>
        </a:p>
      </dgm:t>
    </dgm:pt>
    <dgm:pt modelId="{3AF659CF-E1E5-4C52-9BA7-C2CFD817825E}" type="pres">
      <dgm:prSet presAssocID="{B829ABEE-CF09-4DC8-9BE1-893B19554205}" presName="composite" presStyleCnt="0">
        <dgm:presLayoutVars>
          <dgm:chMax val="3"/>
          <dgm:animLvl val="lvl"/>
          <dgm:resizeHandles val="exact"/>
        </dgm:presLayoutVars>
      </dgm:prSet>
      <dgm:spPr/>
    </dgm:pt>
    <dgm:pt modelId="{FDD0B401-3A05-4C2C-A1E6-97B7324554B2}" type="pres">
      <dgm:prSet presAssocID="{315C7160-4EBB-4C8C-90E4-499B08D8351A}" presName="gear1" presStyleLbl="node1" presStyleIdx="0" presStyleCnt="3">
        <dgm:presLayoutVars>
          <dgm:chMax val="1"/>
          <dgm:bulletEnabled val="1"/>
        </dgm:presLayoutVars>
      </dgm:prSet>
      <dgm:spPr/>
    </dgm:pt>
    <dgm:pt modelId="{E81238E6-9DD0-4526-96DE-B553AA2D1C6E}" type="pres">
      <dgm:prSet presAssocID="{315C7160-4EBB-4C8C-90E4-499B08D8351A}" presName="gear1srcNode" presStyleLbl="node1" presStyleIdx="0" presStyleCnt="3"/>
      <dgm:spPr/>
    </dgm:pt>
    <dgm:pt modelId="{E645C4DE-3546-4C6B-B0B0-7FA207957AC7}" type="pres">
      <dgm:prSet presAssocID="{315C7160-4EBB-4C8C-90E4-499B08D8351A}" presName="gear1dstNode" presStyleLbl="node1" presStyleIdx="0" presStyleCnt="3"/>
      <dgm:spPr/>
    </dgm:pt>
    <dgm:pt modelId="{6660C450-03D5-4FD5-9DD0-0DBF0E2F2065}" type="pres">
      <dgm:prSet presAssocID="{88C8179F-190C-4C7B-B759-27F6A3FAED2D}" presName="gear2" presStyleLbl="node1" presStyleIdx="1" presStyleCnt="3">
        <dgm:presLayoutVars>
          <dgm:chMax val="1"/>
          <dgm:bulletEnabled val="1"/>
        </dgm:presLayoutVars>
      </dgm:prSet>
      <dgm:spPr/>
    </dgm:pt>
    <dgm:pt modelId="{B75639EE-2032-4D84-B639-4CD46A218C92}" type="pres">
      <dgm:prSet presAssocID="{88C8179F-190C-4C7B-B759-27F6A3FAED2D}" presName="gear2srcNode" presStyleLbl="node1" presStyleIdx="1" presStyleCnt="3"/>
      <dgm:spPr/>
    </dgm:pt>
    <dgm:pt modelId="{F53C6080-D444-43F7-928E-77CE2A9DB1F9}" type="pres">
      <dgm:prSet presAssocID="{88C8179F-190C-4C7B-B759-27F6A3FAED2D}" presName="gear2dstNode" presStyleLbl="node1" presStyleIdx="1" presStyleCnt="3"/>
      <dgm:spPr/>
    </dgm:pt>
    <dgm:pt modelId="{07B33FB5-B547-4856-A3D3-82E516CEC989}" type="pres">
      <dgm:prSet presAssocID="{953A94A9-0527-4B50-B962-E32514D1B2C6}" presName="gear3" presStyleLbl="node1" presStyleIdx="2" presStyleCnt="3"/>
      <dgm:spPr/>
    </dgm:pt>
    <dgm:pt modelId="{D07738B0-0449-4679-A12D-0FA32AB7ED9E}" type="pres">
      <dgm:prSet presAssocID="{953A94A9-0527-4B50-B962-E32514D1B2C6}" presName="gear3tx" presStyleLbl="node1" presStyleIdx="2" presStyleCnt="3">
        <dgm:presLayoutVars>
          <dgm:chMax val="1"/>
          <dgm:bulletEnabled val="1"/>
        </dgm:presLayoutVars>
      </dgm:prSet>
      <dgm:spPr/>
    </dgm:pt>
    <dgm:pt modelId="{B003933B-3E6B-409E-A45C-83E70E795318}" type="pres">
      <dgm:prSet presAssocID="{953A94A9-0527-4B50-B962-E32514D1B2C6}" presName="gear3srcNode" presStyleLbl="node1" presStyleIdx="2" presStyleCnt="3"/>
      <dgm:spPr/>
    </dgm:pt>
    <dgm:pt modelId="{84C92D22-D220-4932-9867-77BBDCD1A76F}" type="pres">
      <dgm:prSet presAssocID="{953A94A9-0527-4B50-B962-E32514D1B2C6}" presName="gear3dstNode" presStyleLbl="node1" presStyleIdx="2" presStyleCnt="3"/>
      <dgm:spPr/>
    </dgm:pt>
    <dgm:pt modelId="{64F3C8A5-BC6A-4F18-A55A-4AE274A77FB4}" type="pres">
      <dgm:prSet presAssocID="{F91D29C3-4BE8-40DB-944D-2D1493246AA9}" presName="connector1" presStyleLbl="sibTrans2D1" presStyleIdx="0" presStyleCnt="3"/>
      <dgm:spPr/>
    </dgm:pt>
    <dgm:pt modelId="{2A190585-BE9F-4506-8545-446E9B1C88E8}" type="pres">
      <dgm:prSet presAssocID="{E9C0AA6A-72C7-4372-9FE5-99B187DE47BF}" presName="connector2" presStyleLbl="sibTrans2D1" presStyleIdx="1" presStyleCnt="3"/>
      <dgm:spPr/>
    </dgm:pt>
    <dgm:pt modelId="{92E187F9-AE18-4887-BE75-8C6B030A81C3}" type="pres">
      <dgm:prSet presAssocID="{C565D5F3-2D43-4D30-AE71-17E441C6D174}" presName="connector3" presStyleLbl="sibTrans2D1" presStyleIdx="2" presStyleCnt="3"/>
      <dgm:spPr/>
    </dgm:pt>
  </dgm:ptLst>
  <dgm:cxnLst>
    <dgm:cxn modelId="{BB2E5014-0A2E-459B-A7F6-FB7CC13ECC69}" type="presOf" srcId="{315C7160-4EBB-4C8C-90E4-499B08D8351A}" destId="{E81238E6-9DD0-4526-96DE-B553AA2D1C6E}" srcOrd="1" destOrd="0" presId="urn:microsoft.com/office/officeart/2005/8/layout/gear1"/>
    <dgm:cxn modelId="{1083D816-05BD-4094-AA29-66F7D00BC8B9}" type="presOf" srcId="{E9C0AA6A-72C7-4372-9FE5-99B187DE47BF}" destId="{2A190585-BE9F-4506-8545-446E9B1C88E8}" srcOrd="0" destOrd="0" presId="urn:microsoft.com/office/officeart/2005/8/layout/gear1"/>
    <dgm:cxn modelId="{713E5031-9A7B-409A-B213-CD2AB7CE8198}" type="presOf" srcId="{315C7160-4EBB-4C8C-90E4-499B08D8351A}" destId="{E645C4DE-3546-4C6B-B0B0-7FA207957AC7}" srcOrd="2" destOrd="0" presId="urn:microsoft.com/office/officeart/2005/8/layout/gear1"/>
    <dgm:cxn modelId="{22A2786A-B038-493A-B4F3-3873D8E9E1EC}" srcId="{B829ABEE-CF09-4DC8-9BE1-893B19554205}" destId="{88C8179F-190C-4C7B-B759-27F6A3FAED2D}" srcOrd="1" destOrd="0" parTransId="{53255524-4512-4F15-AFB1-477A72EA1410}" sibTransId="{E9C0AA6A-72C7-4372-9FE5-99B187DE47BF}"/>
    <dgm:cxn modelId="{9012284F-A80F-4E88-95B4-92FDFE713A28}" type="presOf" srcId="{88C8179F-190C-4C7B-B759-27F6A3FAED2D}" destId="{B75639EE-2032-4D84-B639-4CD46A218C92}" srcOrd="1" destOrd="0" presId="urn:microsoft.com/office/officeart/2005/8/layout/gear1"/>
    <dgm:cxn modelId="{831B6E76-A23B-4107-B9A5-004EB36AE231}" type="presOf" srcId="{88C8179F-190C-4C7B-B759-27F6A3FAED2D}" destId="{6660C450-03D5-4FD5-9DD0-0DBF0E2F2065}" srcOrd="0" destOrd="0" presId="urn:microsoft.com/office/officeart/2005/8/layout/gear1"/>
    <dgm:cxn modelId="{75AB2F83-4C62-40C6-9CAA-7194972621CF}" type="presOf" srcId="{F91D29C3-4BE8-40DB-944D-2D1493246AA9}" destId="{64F3C8A5-BC6A-4F18-A55A-4AE274A77FB4}" srcOrd="0" destOrd="0" presId="urn:microsoft.com/office/officeart/2005/8/layout/gear1"/>
    <dgm:cxn modelId="{142D7685-0215-4A1B-B3D6-A7049F462D71}" type="presOf" srcId="{B829ABEE-CF09-4DC8-9BE1-893B19554205}" destId="{3AF659CF-E1E5-4C52-9BA7-C2CFD817825E}" srcOrd="0" destOrd="0" presId="urn:microsoft.com/office/officeart/2005/8/layout/gear1"/>
    <dgm:cxn modelId="{90EBB38A-B607-4485-99FD-8C188306E0C8}" type="presOf" srcId="{953A94A9-0527-4B50-B962-E32514D1B2C6}" destId="{84C92D22-D220-4932-9867-77BBDCD1A76F}" srcOrd="3" destOrd="0" presId="urn:microsoft.com/office/officeart/2005/8/layout/gear1"/>
    <dgm:cxn modelId="{9C0DD994-69B7-4569-9FD6-03623A82235D}" srcId="{B829ABEE-CF09-4DC8-9BE1-893B19554205}" destId="{315C7160-4EBB-4C8C-90E4-499B08D8351A}" srcOrd="0" destOrd="0" parTransId="{7F13DED3-B8E7-4146-B90D-774FFEBE133E}" sibTransId="{F91D29C3-4BE8-40DB-944D-2D1493246AA9}"/>
    <dgm:cxn modelId="{DEE9C69A-6FFE-49F6-96AB-D0069E203C3C}" type="presOf" srcId="{953A94A9-0527-4B50-B962-E32514D1B2C6}" destId="{B003933B-3E6B-409E-A45C-83E70E795318}" srcOrd="2" destOrd="0" presId="urn:microsoft.com/office/officeart/2005/8/layout/gear1"/>
    <dgm:cxn modelId="{4DEBA8A0-6167-4BBE-BADE-BC18508C8E2E}" type="presOf" srcId="{88C8179F-190C-4C7B-B759-27F6A3FAED2D}" destId="{F53C6080-D444-43F7-928E-77CE2A9DB1F9}" srcOrd="2" destOrd="0" presId="urn:microsoft.com/office/officeart/2005/8/layout/gear1"/>
    <dgm:cxn modelId="{5E5A89AC-509C-4A45-8106-59FCF493846C}" type="presOf" srcId="{315C7160-4EBB-4C8C-90E4-499B08D8351A}" destId="{FDD0B401-3A05-4C2C-A1E6-97B7324554B2}" srcOrd="0" destOrd="0" presId="urn:microsoft.com/office/officeart/2005/8/layout/gear1"/>
    <dgm:cxn modelId="{0717E6B4-603B-46AB-ADCD-EA2F726ACEE8}" type="presOf" srcId="{953A94A9-0527-4B50-B962-E32514D1B2C6}" destId="{D07738B0-0449-4679-A12D-0FA32AB7ED9E}" srcOrd="1" destOrd="0" presId="urn:microsoft.com/office/officeart/2005/8/layout/gear1"/>
    <dgm:cxn modelId="{C98C4ABE-43E4-43D6-9474-7D6851E75A9D}" srcId="{B829ABEE-CF09-4DC8-9BE1-893B19554205}" destId="{953A94A9-0527-4B50-B962-E32514D1B2C6}" srcOrd="2" destOrd="0" parTransId="{874A9906-B295-4F52-B65D-A3F129A310C9}" sibTransId="{C565D5F3-2D43-4D30-AE71-17E441C6D174}"/>
    <dgm:cxn modelId="{B76100D6-7DDE-41CC-91FB-6953887B9F70}" type="presOf" srcId="{C565D5F3-2D43-4D30-AE71-17E441C6D174}" destId="{92E187F9-AE18-4887-BE75-8C6B030A81C3}" srcOrd="0" destOrd="0" presId="urn:microsoft.com/office/officeart/2005/8/layout/gear1"/>
    <dgm:cxn modelId="{09DBB5E4-AE10-4D7B-9533-03ADDA191FB2}" type="presOf" srcId="{953A94A9-0527-4B50-B962-E32514D1B2C6}" destId="{07B33FB5-B547-4856-A3D3-82E516CEC989}" srcOrd="0" destOrd="0" presId="urn:microsoft.com/office/officeart/2005/8/layout/gear1"/>
    <dgm:cxn modelId="{CC7A009D-3D22-4EA3-9294-CD495D20AD61}" type="presParOf" srcId="{3AF659CF-E1E5-4C52-9BA7-C2CFD817825E}" destId="{FDD0B401-3A05-4C2C-A1E6-97B7324554B2}" srcOrd="0" destOrd="0" presId="urn:microsoft.com/office/officeart/2005/8/layout/gear1"/>
    <dgm:cxn modelId="{1A7BD103-0CFC-400F-B3E0-86D1A96AB47E}" type="presParOf" srcId="{3AF659CF-E1E5-4C52-9BA7-C2CFD817825E}" destId="{E81238E6-9DD0-4526-96DE-B553AA2D1C6E}" srcOrd="1" destOrd="0" presId="urn:microsoft.com/office/officeart/2005/8/layout/gear1"/>
    <dgm:cxn modelId="{E2D75DDA-9EDF-47C8-8EB7-3FE1CC7ACF27}" type="presParOf" srcId="{3AF659CF-E1E5-4C52-9BA7-C2CFD817825E}" destId="{E645C4DE-3546-4C6B-B0B0-7FA207957AC7}" srcOrd="2" destOrd="0" presId="urn:microsoft.com/office/officeart/2005/8/layout/gear1"/>
    <dgm:cxn modelId="{5CC3986A-437F-4FF3-91C7-A5B55D9294D0}" type="presParOf" srcId="{3AF659CF-E1E5-4C52-9BA7-C2CFD817825E}" destId="{6660C450-03D5-4FD5-9DD0-0DBF0E2F2065}" srcOrd="3" destOrd="0" presId="urn:microsoft.com/office/officeart/2005/8/layout/gear1"/>
    <dgm:cxn modelId="{A6C39819-ECD1-46BB-9803-838BF42CC9F4}" type="presParOf" srcId="{3AF659CF-E1E5-4C52-9BA7-C2CFD817825E}" destId="{B75639EE-2032-4D84-B639-4CD46A218C92}" srcOrd="4" destOrd="0" presId="urn:microsoft.com/office/officeart/2005/8/layout/gear1"/>
    <dgm:cxn modelId="{F2A04601-16A2-4A29-A1F1-4AEFF03D76E8}" type="presParOf" srcId="{3AF659CF-E1E5-4C52-9BA7-C2CFD817825E}" destId="{F53C6080-D444-43F7-928E-77CE2A9DB1F9}" srcOrd="5" destOrd="0" presId="urn:microsoft.com/office/officeart/2005/8/layout/gear1"/>
    <dgm:cxn modelId="{5C405F6B-8AF0-4FA7-A2E9-B7D6081BDCFF}" type="presParOf" srcId="{3AF659CF-E1E5-4C52-9BA7-C2CFD817825E}" destId="{07B33FB5-B547-4856-A3D3-82E516CEC989}" srcOrd="6" destOrd="0" presId="urn:microsoft.com/office/officeart/2005/8/layout/gear1"/>
    <dgm:cxn modelId="{6E9819A1-A3D1-4238-AEBB-39E1CC6F74AD}" type="presParOf" srcId="{3AF659CF-E1E5-4C52-9BA7-C2CFD817825E}" destId="{D07738B0-0449-4679-A12D-0FA32AB7ED9E}" srcOrd="7" destOrd="0" presId="urn:microsoft.com/office/officeart/2005/8/layout/gear1"/>
    <dgm:cxn modelId="{5CCCBFDB-0873-4300-8469-BCA21055E47D}" type="presParOf" srcId="{3AF659CF-E1E5-4C52-9BA7-C2CFD817825E}" destId="{B003933B-3E6B-409E-A45C-83E70E795318}" srcOrd="8" destOrd="0" presId="urn:microsoft.com/office/officeart/2005/8/layout/gear1"/>
    <dgm:cxn modelId="{AE197B3E-B233-4E9D-9BC4-9E477F64A53D}" type="presParOf" srcId="{3AF659CF-E1E5-4C52-9BA7-C2CFD817825E}" destId="{84C92D22-D220-4932-9867-77BBDCD1A76F}" srcOrd="9" destOrd="0" presId="urn:microsoft.com/office/officeart/2005/8/layout/gear1"/>
    <dgm:cxn modelId="{E24E8C5A-01CB-4D6B-9949-5BC1F951DE53}" type="presParOf" srcId="{3AF659CF-E1E5-4C52-9BA7-C2CFD817825E}" destId="{64F3C8A5-BC6A-4F18-A55A-4AE274A77FB4}" srcOrd="10" destOrd="0" presId="urn:microsoft.com/office/officeart/2005/8/layout/gear1"/>
    <dgm:cxn modelId="{6564F93E-2D08-4852-8374-80B63063372C}" type="presParOf" srcId="{3AF659CF-E1E5-4C52-9BA7-C2CFD817825E}" destId="{2A190585-BE9F-4506-8545-446E9B1C88E8}" srcOrd="11" destOrd="0" presId="urn:microsoft.com/office/officeart/2005/8/layout/gear1"/>
    <dgm:cxn modelId="{70A1BB14-46A4-4156-AD94-76C395FAAE7F}" type="presParOf" srcId="{3AF659CF-E1E5-4C52-9BA7-C2CFD817825E}" destId="{92E187F9-AE18-4887-BE75-8C6B030A81C3}"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29ABEE-CF09-4DC8-9BE1-893B19554205}" type="doc">
      <dgm:prSet loTypeId="urn:microsoft.com/office/officeart/2005/8/layout/gear1" loCatId="relationship" qsTypeId="urn:microsoft.com/office/officeart/2005/8/quickstyle/simple1" qsCatId="simple" csTypeId="urn:microsoft.com/office/officeart/2005/8/colors/accent1_2" csCatId="accent1" phldr="1"/>
      <dgm:spPr/>
    </dgm:pt>
    <dgm:pt modelId="{315C7160-4EBB-4C8C-90E4-499B08D8351A}">
      <dgm:prSet phldrT="[Text]"/>
      <dgm:spPr>
        <a:solidFill>
          <a:schemeClr val="accent3">
            <a:lumMod val="75000"/>
          </a:schemeClr>
        </a:solidFill>
      </dgm:spPr>
      <dgm:t>
        <a:bodyPr/>
        <a:lstStyle/>
        <a:p>
          <a:r>
            <a:rPr lang="en-US" dirty="0"/>
            <a:t> </a:t>
          </a:r>
          <a:endParaRPr lang="it-IT" dirty="0"/>
        </a:p>
      </dgm:t>
    </dgm:pt>
    <dgm:pt modelId="{7F13DED3-B8E7-4146-B90D-774FFEBE133E}" type="parTrans" cxnId="{9C0DD994-69B7-4569-9FD6-03623A82235D}">
      <dgm:prSet/>
      <dgm:spPr/>
      <dgm:t>
        <a:bodyPr/>
        <a:lstStyle/>
        <a:p>
          <a:endParaRPr lang="it-IT"/>
        </a:p>
      </dgm:t>
    </dgm:pt>
    <dgm:pt modelId="{F91D29C3-4BE8-40DB-944D-2D1493246AA9}" type="sibTrans" cxnId="{9C0DD994-69B7-4569-9FD6-03623A82235D}">
      <dgm:prSet/>
      <dgm:spPr/>
      <dgm:t>
        <a:bodyPr/>
        <a:lstStyle/>
        <a:p>
          <a:endParaRPr lang="it-IT"/>
        </a:p>
      </dgm:t>
    </dgm:pt>
    <dgm:pt modelId="{88C8179F-190C-4C7B-B759-27F6A3FAED2D}">
      <dgm:prSet phldrT="[Text]"/>
      <dgm:spPr>
        <a:solidFill>
          <a:schemeClr val="bg2">
            <a:lumMod val="50000"/>
          </a:schemeClr>
        </a:solidFill>
      </dgm:spPr>
      <dgm:t>
        <a:bodyPr/>
        <a:lstStyle/>
        <a:p>
          <a:r>
            <a:rPr lang="en-US" dirty="0"/>
            <a:t> </a:t>
          </a:r>
          <a:endParaRPr lang="it-IT" dirty="0"/>
        </a:p>
      </dgm:t>
    </dgm:pt>
    <dgm:pt modelId="{53255524-4512-4F15-AFB1-477A72EA1410}" type="parTrans" cxnId="{22A2786A-B038-493A-B4F3-3873D8E9E1EC}">
      <dgm:prSet/>
      <dgm:spPr/>
      <dgm:t>
        <a:bodyPr/>
        <a:lstStyle/>
        <a:p>
          <a:endParaRPr lang="it-IT"/>
        </a:p>
      </dgm:t>
    </dgm:pt>
    <dgm:pt modelId="{E9C0AA6A-72C7-4372-9FE5-99B187DE47BF}" type="sibTrans" cxnId="{22A2786A-B038-493A-B4F3-3873D8E9E1EC}">
      <dgm:prSet/>
      <dgm:spPr/>
      <dgm:t>
        <a:bodyPr/>
        <a:lstStyle/>
        <a:p>
          <a:endParaRPr lang="it-IT"/>
        </a:p>
      </dgm:t>
    </dgm:pt>
    <dgm:pt modelId="{953A94A9-0527-4B50-B962-E32514D1B2C6}">
      <dgm:prSet phldrT="[Text]"/>
      <dgm:spPr>
        <a:solidFill>
          <a:srgbClr val="FF0000"/>
        </a:solidFill>
      </dgm:spPr>
      <dgm:t>
        <a:bodyPr/>
        <a:lstStyle/>
        <a:p>
          <a:r>
            <a:rPr lang="en-US" dirty="0"/>
            <a:t> </a:t>
          </a:r>
          <a:endParaRPr lang="it-IT" dirty="0"/>
        </a:p>
      </dgm:t>
    </dgm:pt>
    <dgm:pt modelId="{874A9906-B295-4F52-B65D-A3F129A310C9}" type="parTrans" cxnId="{C98C4ABE-43E4-43D6-9474-7D6851E75A9D}">
      <dgm:prSet/>
      <dgm:spPr/>
      <dgm:t>
        <a:bodyPr/>
        <a:lstStyle/>
        <a:p>
          <a:endParaRPr lang="it-IT"/>
        </a:p>
      </dgm:t>
    </dgm:pt>
    <dgm:pt modelId="{C565D5F3-2D43-4D30-AE71-17E441C6D174}" type="sibTrans" cxnId="{C98C4ABE-43E4-43D6-9474-7D6851E75A9D}">
      <dgm:prSet/>
      <dgm:spPr/>
      <dgm:t>
        <a:bodyPr/>
        <a:lstStyle/>
        <a:p>
          <a:endParaRPr lang="it-IT"/>
        </a:p>
      </dgm:t>
    </dgm:pt>
    <dgm:pt modelId="{3AF659CF-E1E5-4C52-9BA7-C2CFD817825E}" type="pres">
      <dgm:prSet presAssocID="{B829ABEE-CF09-4DC8-9BE1-893B19554205}" presName="composite" presStyleCnt="0">
        <dgm:presLayoutVars>
          <dgm:chMax val="3"/>
          <dgm:animLvl val="lvl"/>
          <dgm:resizeHandles val="exact"/>
        </dgm:presLayoutVars>
      </dgm:prSet>
      <dgm:spPr/>
    </dgm:pt>
    <dgm:pt modelId="{FDD0B401-3A05-4C2C-A1E6-97B7324554B2}" type="pres">
      <dgm:prSet presAssocID="{315C7160-4EBB-4C8C-90E4-499B08D8351A}" presName="gear1" presStyleLbl="node1" presStyleIdx="0" presStyleCnt="3">
        <dgm:presLayoutVars>
          <dgm:chMax val="1"/>
          <dgm:bulletEnabled val="1"/>
        </dgm:presLayoutVars>
      </dgm:prSet>
      <dgm:spPr/>
    </dgm:pt>
    <dgm:pt modelId="{E81238E6-9DD0-4526-96DE-B553AA2D1C6E}" type="pres">
      <dgm:prSet presAssocID="{315C7160-4EBB-4C8C-90E4-499B08D8351A}" presName="gear1srcNode" presStyleLbl="node1" presStyleIdx="0" presStyleCnt="3"/>
      <dgm:spPr/>
    </dgm:pt>
    <dgm:pt modelId="{E645C4DE-3546-4C6B-B0B0-7FA207957AC7}" type="pres">
      <dgm:prSet presAssocID="{315C7160-4EBB-4C8C-90E4-499B08D8351A}" presName="gear1dstNode" presStyleLbl="node1" presStyleIdx="0" presStyleCnt="3"/>
      <dgm:spPr/>
    </dgm:pt>
    <dgm:pt modelId="{6660C450-03D5-4FD5-9DD0-0DBF0E2F2065}" type="pres">
      <dgm:prSet presAssocID="{88C8179F-190C-4C7B-B759-27F6A3FAED2D}" presName="gear2" presStyleLbl="node1" presStyleIdx="1" presStyleCnt="3">
        <dgm:presLayoutVars>
          <dgm:chMax val="1"/>
          <dgm:bulletEnabled val="1"/>
        </dgm:presLayoutVars>
      </dgm:prSet>
      <dgm:spPr/>
    </dgm:pt>
    <dgm:pt modelId="{B75639EE-2032-4D84-B639-4CD46A218C92}" type="pres">
      <dgm:prSet presAssocID="{88C8179F-190C-4C7B-B759-27F6A3FAED2D}" presName="gear2srcNode" presStyleLbl="node1" presStyleIdx="1" presStyleCnt="3"/>
      <dgm:spPr/>
    </dgm:pt>
    <dgm:pt modelId="{F53C6080-D444-43F7-928E-77CE2A9DB1F9}" type="pres">
      <dgm:prSet presAssocID="{88C8179F-190C-4C7B-B759-27F6A3FAED2D}" presName="gear2dstNode" presStyleLbl="node1" presStyleIdx="1" presStyleCnt="3"/>
      <dgm:spPr/>
    </dgm:pt>
    <dgm:pt modelId="{07B33FB5-B547-4856-A3D3-82E516CEC989}" type="pres">
      <dgm:prSet presAssocID="{953A94A9-0527-4B50-B962-E32514D1B2C6}" presName="gear3" presStyleLbl="node1" presStyleIdx="2" presStyleCnt="3"/>
      <dgm:spPr/>
    </dgm:pt>
    <dgm:pt modelId="{D07738B0-0449-4679-A12D-0FA32AB7ED9E}" type="pres">
      <dgm:prSet presAssocID="{953A94A9-0527-4B50-B962-E32514D1B2C6}" presName="gear3tx" presStyleLbl="node1" presStyleIdx="2" presStyleCnt="3">
        <dgm:presLayoutVars>
          <dgm:chMax val="1"/>
          <dgm:bulletEnabled val="1"/>
        </dgm:presLayoutVars>
      </dgm:prSet>
      <dgm:spPr/>
    </dgm:pt>
    <dgm:pt modelId="{B003933B-3E6B-409E-A45C-83E70E795318}" type="pres">
      <dgm:prSet presAssocID="{953A94A9-0527-4B50-B962-E32514D1B2C6}" presName="gear3srcNode" presStyleLbl="node1" presStyleIdx="2" presStyleCnt="3"/>
      <dgm:spPr/>
    </dgm:pt>
    <dgm:pt modelId="{84C92D22-D220-4932-9867-77BBDCD1A76F}" type="pres">
      <dgm:prSet presAssocID="{953A94A9-0527-4B50-B962-E32514D1B2C6}" presName="gear3dstNode" presStyleLbl="node1" presStyleIdx="2" presStyleCnt="3"/>
      <dgm:spPr/>
    </dgm:pt>
    <dgm:pt modelId="{64F3C8A5-BC6A-4F18-A55A-4AE274A77FB4}" type="pres">
      <dgm:prSet presAssocID="{F91D29C3-4BE8-40DB-944D-2D1493246AA9}" presName="connector1" presStyleLbl="sibTrans2D1" presStyleIdx="0" presStyleCnt="3"/>
      <dgm:spPr/>
    </dgm:pt>
    <dgm:pt modelId="{2A190585-BE9F-4506-8545-446E9B1C88E8}" type="pres">
      <dgm:prSet presAssocID="{E9C0AA6A-72C7-4372-9FE5-99B187DE47BF}" presName="connector2" presStyleLbl="sibTrans2D1" presStyleIdx="1" presStyleCnt="3"/>
      <dgm:spPr/>
    </dgm:pt>
    <dgm:pt modelId="{92E187F9-AE18-4887-BE75-8C6B030A81C3}" type="pres">
      <dgm:prSet presAssocID="{C565D5F3-2D43-4D30-AE71-17E441C6D174}" presName="connector3" presStyleLbl="sibTrans2D1" presStyleIdx="2" presStyleCnt="3"/>
      <dgm:spPr/>
    </dgm:pt>
  </dgm:ptLst>
  <dgm:cxnLst>
    <dgm:cxn modelId="{BB2E5014-0A2E-459B-A7F6-FB7CC13ECC69}" type="presOf" srcId="{315C7160-4EBB-4C8C-90E4-499B08D8351A}" destId="{E81238E6-9DD0-4526-96DE-B553AA2D1C6E}" srcOrd="1" destOrd="0" presId="urn:microsoft.com/office/officeart/2005/8/layout/gear1"/>
    <dgm:cxn modelId="{1083D816-05BD-4094-AA29-66F7D00BC8B9}" type="presOf" srcId="{E9C0AA6A-72C7-4372-9FE5-99B187DE47BF}" destId="{2A190585-BE9F-4506-8545-446E9B1C88E8}" srcOrd="0" destOrd="0" presId="urn:microsoft.com/office/officeart/2005/8/layout/gear1"/>
    <dgm:cxn modelId="{713E5031-9A7B-409A-B213-CD2AB7CE8198}" type="presOf" srcId="{315C7160-4EBB-4C8C-90E4-499B08D8351A}" destId="{E645C4DE-3546-4C6B-B0B0-7FA207957AC7}" srcOrd="2" destOrd="0" presId="urn:microsoft.com/office/officeart/2005/8/layout/gear1"/>
    <dgm:cxn modelId="{22A2786A-B038-493A-B4F3-3873D8E9E1EC}" srcId="{B829ABEE-CF09-4DC8-9BE1-893B19554205}" destId="{88C8179F-190C-4C7B-B759-27F6A3FAED2D}" srcOrd="1" destOrd="0" parTransId="{53255524-4512-4F15-AFB1-477A72EA1410}" sibTransId="{E9C0AA6A-72C7-4372-9FE5-99B187DE47BF}"/>
    <dgm:cxn modelId="{9012284F-A80F-4E88-95B4-92FDFE713A28}" type="presOf" srcId="{88C8179F-190C-4C7B-B759-27F6A3FAED2D}" destId="{B75639EE-2032-4D84-B639-4CD46A218C92}" srcOrd="1" destOrd="0" presId="urn:microsoft.com/office/officeart/2005/8/layout/gear1"/>
    <dgm:cxn modelId="{831B6E76-A23B-4107-B9A5-004EB36AE231}" type="presOf" srcId="{88C8179F-190C-4C7B-B759-27F6A3FAED2D}" destId="{6660C450-03D5-4FD5-9DD0-0DBF0E2F2065}" srcOrd="0" destOrd="0" presId="urn:microsoft.com/office/officeart/2005/8/layout/gear1"/>
    <dgm:cxn modelId="{75AB2F83-4C62-40C6-9CAA-7194972621CF}" type="presOf" srcId="{F91D29C3-4BE8-40DB-944D-2D1493246AA9}" destId="{64F3C8A5-BC6A-4F18-A55A-4AE274A77FB4}" srcOrd="0" destOrd="0" presId="urn:microsoft.com/office/officeart/2005/8/layout/gear1"/>
    <dgm:cxn modelId="{142D7685-0215-4A1B-B3D6-A7049F462D71}" type="presOf" srcId="{B829ABEE-CF09-4DC8-9BE1-893B19554205}" destId="{3AF659CF-E1E5-4C52-9BA7-C2CFD817825E}" srcOrd="0" destOrd="0" presId="urn:microsoft.com/office/officeart/2005/8/layout/gear1"/>
    <dgm:cxn modelId="{90EBB38A-B607-4485-99FD-8C188306E0C8}" type="presOf" srcId="{953A94A9-0527-4B50-B962-E32514D1B2C6}" destId="{84C92D22-D220-4932-9867-77BBDCD1A76F}" srcOrd="3" destOrd="0" presId="urn:microsoft.com/office/officeart/2005/8/layout/gear1"/>
    <dgm:cxn modelId="{9C0DD994-69B7-4569-9FD6-03623A82235D}" srcId="{B829ABEE-CF09-4DC8-9BE1-893B19554205}" destId="{315C7160-4EBB-4C8C-90E4-499B08D8351A}" srcOrd="0" destOrd="0" parTransId="{7F13DED3-B8E7-4146-B90D-774FFEBE133E}" sibTransId="{F91D29C3-4BE8-40DB-944D-2D1493246AA9}"/>
    <dgm:cxn modelId="{DEE9C69A-6FFE-49F6-96AB-D0069E203C3C}" type="presOf" srcId="{953A94A9-0527-4B50-B962-E32514D1B2C6}" destId="{B003933B-3E6B-409E-A45C-83E70E795318}" srcOrd="2" destOrd="0" presId="urn:microsoft.com/office/officeart/2005/8/layout/gear1"/>
    <dgm:cxn modelId="{4DEBA8A0-6167-4BBE-BADE-BC18508C8E2E}" type="presOf" srcId="{88C8179F-190C-4C7B-B759-27F6A3FAED2D}" destId="{F53C6080-D444-43F7-928E-77CE2A9DB1F9}" srcOrd="2" destOrd="0" presId="urn:microsoft.com/office/officeart/2005/8/layout/gear1"/>
    <dgm:cxn modelId="{5E5A89AC-509C-4A45-8106-59FCF493846C}" type="presOf" srcId="{315C7160-4EBB-4C8C-90E4-499B08D8351A}" destId="{FDD0B401-3A05-4C2C-A1E6-97B7324554B2}" srcOrd="0" destOrd="0" presId="urn:microsoft.com/office/officeart/2005/8/layout/gear1"/>
    <dgm:cxn modelId="{0717E6B4-603B-46AB-ADCD-EA2F726ACEE8}" type="presOf" srcId="{953A94A9-0527-4B50-B962-E32514D1B2C6}" destId="{D07738B0-0449-4679-A12D-0FA32AB7ED9E}" srcOrd="1" destOrd="0" presId="urn:microsoft.com/office/officeart/2005/8/layout/gear1"/>
    <dgm:cxn modelId="{C98C4ABE-43E4-43D6-9474-7D6851E75A9D}" srcId="{B829ABEE-CF09-4DC8-9BE1-893B19554205}" destId="{953A94A9-0527-4B50-B962-E32514D1B2C6}" srcOrd="2" destOrd="0" parTransId="{874A9906-B295-4F52-B65D-A3F129A310C9}" sibTransId="{C565D5F3-2D43-4D30-AE71-17E441C6D174}"/>
    <dgm:cxn modelId="{B76100D6-7DDE-41CC-91FB-6953887B9F70}" type="presOf" srcId="{C565D5F3-2D43-4D30-AE71-17E441C6D174}" destId="{92E187F9-AE18-4887-BE75-8C6B030A81C3}" srcOrd="0" destOrd="0" presId="urn:microsoft.com/office/officeart/2005/8/layout/gear1"/>
    <dgm:cxn modelId="{09DBB5E4-AE10-4D7B-9533-03ADDA191FB2}" type="presOf" srcId="{953A94A9-0527-4B50-B962-E32514D1B2C6}" destId="{07B33FB5-B547-4856-A3D3-82E516CEC989}" srcOrd="0" destOrd="0" presId="urn:microsoft.com/office/officeart/2005/8/layout/gear1"/>
    <dgm:cxn modelId="{CC7A009D-3D22-4EA3-9294-CD495D20AD61}" type="presParOf" srcId="{3AF659CF-E1E5-4C52-9BA7-C2CFD817825E}" destId="{FDD0B401-3A05-4C2C-A1E6-97B7324554B2}" srcOrd="0" destOrd="0" presId="urn:microsoft.com/office/officeart/2005/8/layout/gear1"/>
    <dgm:cxn modelId="{1A7BD103-0CFC-400F-B3E0-86D1A96AB47E}" type="presParOf" srcId="{3AF659CF-E1E5-4C52-9BA7-C2CFD817825E}" destId="{E81238E6-9DD0-4526-96DE-B553AA2D1C6E}" srcOrd="1" destOrd="0" presId="urn:microsoft.com/office/officeart/2005/8/layout/gear1"/>
    <dgm:cxn modelId="{E2D75DDA-9EDF-47C8-8EB7-3FE1CC7ACF27}" type="presParOf" srcId="{3AF659CF-E1E5-4C52-9BA7-C2CFD817825E}" destId="{E645C4DE-3546-4C6B-B0B0-7FA207957AC7}" srcOrd="2" destOrd="0" presId="urn:microsoft.com/office/officeart/2005/8/layout/gear1"/>
    <dgm:cxn modelId="{5CC3986A-437F-4FF3-91C7-A5B55D9294D0}" type="presParOf" srcId="{3AF659CF-E1E5-4C52-9BA7-C2CFD817825E}" destId="{6660C450-03D5-4FD5-9DD0-0DBF0E2F2065}" srcOrd="3" destOrd="0" presId="urn:microsoft.com/office/officeart/2005/8/layout/gear1"/>
    <dgm:cxn modelId="{A6C39819-ECD1-46BB-9803-838BF42CC9F4}" type="presParOf" srcId="{3AF659CF-E1E5-4C52-9BA7-C2CFD817825E}" destId="{B75639EE-2032-4D84-B639-4CD46A218C92}" srcOrd="4" destOrd="0" presId="urn:microsoft.com/office/officeart/2005/8/layout/gear1"/>
    <dgm:cxn modelId="{F2A04601-16A2-4A29-A1F1-4AEFF03D76E8}" type="presParOf" srcId="{3AF659CF-E1E5-4C52-9BA7-C2CFD817825E}" destId="{F53C6080-D444-43F7-928E-77CE2A9DB1F9}" srcOrd="5" destOrd="0" presId="urn:microsoft.com/office/officeart/2005/8/layout/gear1"/>
    <dgm:cxn modelId="{5C405F6B-8AF0-4FA7-A2E9-B7D6081BDCFF}" type="presParOf" srcId="{3AF659CF-E1E5-4C52-9BA7-C2CFD817825E}" destId="{07B33FB5-B547-4856-A3D3-82E516CEC989}" srcOrd="6" destOrd="0" presId="urn:microsoft.com/office/officeart/2005/8/layout/gear1"/>
    <dgm:cxn modelId="{6E9819A1-A3D1-4238-AEBB-39E1CC6F74AD}" type="presParOf" srcId="{3AF659CF-E1E5-4C52-9BA7-C2CFD817825E}" destId="{D07738B0-0449-4679-A12D-0FA32AB7ED9E}" srcOrd="7" destOrd="0" presId="urn:microsoft.com/office/officeart/2005/8/layout/gear1"/>
    <dgm:cxn modelId="{5CCCBFDB-0873-4300-8469-BCA21055E47D}" type="presParOf" srcId="{3AF659CF-E1E5-4C52-9BA7-C2CFD817825E}" destId="{B003933B-3E6B-409E-A45C-83E70E795318}" srcOrd="8" destOrd="0" presId="urn:microsoft.com/office/officeart/2005/8/layout/gear1"/>
    <dgm:cxn modelId="{AE197B3E-B233-4E9D-9BC4-9E477F64A53D}" type="presParOf" srcId="{3AF659CF-E1E5-4C52-9BA7-C2CFD817825E}" destId="{84C92D22-D220-4932-9867-77BBDCD1A76F}" srcOrd="9" destOrd="0" presId="urn:microsoft.com/office/officeart/2005/8/layout/gear1"/>
    <dgm:cxn modelId="{E24E8C5A-01CB-4D6B-9949-5BC1F951DE53}" type="presParOf" srcId="{3AF659CF-E1E5-4C52-9BA7-C2CFD817825E}" destId="{64F3C8A5-BC6A-4F18-A55A-4AE274A77FB4}" srcOrd="10" destOrd="0" presId="urn:microsoft.com/office/officeart/2005/8/layout/gear1"/>
    <dgm:cxn modelId="{6564F93E-2D08-4852-8374-80B63063372C}" type="presParOf" srcId="{3AF659CF-E1E5-4C52-9BA7-C2CFD817825E}" destId="{2A190585-BE9F-4506-8545-446E9B1C88E8}" srcOrd="11" destOrd="0" presId="urn:microsoft.com/office/officeart/2005/8/layout/gear1"/>
    <dgm:cxn modelId="{70A1BB14-46A4-4156-AD94-76C395FAAE7F}" type="presParOf" srcId="{3AF659CF-E1E5-4C52-9BA7-C2CFD817825E}" destId="{92E187F9-AE18-4887-BE75-8C6B030A81C3}" srcOrd="12" destOrd="0" presId="urn:microsoft.com/office/officeart/2005/8/layout/gear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0B401-3A05-4C2C-A1E6-97B7324554B2}">
      <dsp:nvSpPr>
        <dsp:cNvPr id="0" name=""/>
        <dsp:cNvSpPr/>
      </dsp:nvSpPr>
      <dsp:spPr>
        <a:xfrm>
          <a:off x="2407850" y="2136492"/>
          <a:ext cx="2611268" cy="2611268"/>
        </a:xfrm>
        <a:prstGeom prst="gear9">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t> </a:t>
          </a:r>
          <a:endParaRPr lang="it-IT" sz="5900" kern="1200" dirty="0"/>
        </a:p>
      </dsp:txBody>
      <dsp:txXfrm>
        <a:off x="2932831" y="2748169"/>
        <a:ext cx="1561306" cy="1342246"/>
      </dsp:txXfrm>
    </dsp:sp>
    <dsp:sp modelId="{6660C450-03D5-4FD5-9DD0-0DBF0E2F2065}">
      <dsp:nvSpPr>
        <dsp:cNvPr id="0" name=""/>
        <dsp:cNvSpPr/>
      </dsp:nvSpPr>
      <dsp:spPr>
        <a:xfrm>
          <a:off x="888566" y="1519283"/>
          <a:ext cx="1899104" cy="1899104"/>
        </a:xfrm>
        <a:prstGeom prst="gear6">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t> </a:t>
          </a:r>
          <a:endParaRPr lang="it-IT" sz="5900" kern="1200" dirty="0"/>
        </a:p>
      </dsp:txBody>
      <dsp:txXfrm>
        <a:off x="1366671" y="2000278"/>
        <a:ext cx="942894" cy="937114"/>
      </dsp:txXfrm>
    </dsp:sp>
    <dsp:sp modelId="{07B33FB5-B547-4856-A3D3-82E516CEC989}">
      <dsp:nvSpPr>
        <dsp:cNvPr id="0" name=""/>
        <dsp:cNvSpPr/>
      </dsp:nvSpPr>
      <dsp:spPr>
        <a:xfrm rot="20700000">
          <a:off x="1952258" y="209095"/>
          <a:ext cx="1860734" cy="1860734"/>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t> </a:t>
          </a:r>
          <a:endParaRPr lang="it-IT" sz="5900" kern="1200" dirty="0"/>
        </a:p>
      </dsp:txBody>
      <dsp:txXfrm rot="-20700000">
        <a:off x="2360372" y="617208"/>
        <a:ext cx="1044507" cy="1044507"/>
      </dsp:txXfrm>
    </dsp:sp>
    <dsp:sp modelId="{64F3C8A5-BC6A-4F18-A55A-4AE274A77FB4}">
      <dsp:nvSpPr>
        <dsp:cNvPr id="0" name=""/>
        <dsp:cNvSpPr/>
      </dsp:nvSpPr>
      <dsp:spPr>
        <a:xfrm>
          <a:off x="2213181" y="1738966"/>
          <a:ext cx="3342423" cy="3342423"/>
        </a:xfrm>
        <a:prstGeom prst="circularArrow">
          <a:avLst>
            <a:gd name="adj1" fmla="val 4687"/>
            <a:gd name="adj2" fmla="val 299029"/>
            <a:gd name="adj3" fmla="val 2527967"/>
            <a:gd name="adj4" fmla="val 15836084"/>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90585-BE9F-4506-8545-446E9B1C88E8}">
      <dsp:nvSpPr>
        <dsp:cNvPr id="0" name=""/>
        <dsp:cNvSpPr/>
      </dsp:nvSpPr>
      <dsp:spPr>
        <a:xfrm>
          <a:off x="552239" y="1096708"/>
          <a:ext cx="2428479" cy="2428479"/>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187F9-AE18-4887-BE75-8C6B030A81C3}">
      <dsp:nvSpPr>
        <dsp:cNvPr id="0" name=""/>
        <dsp:cNvSpPr/>
      </dsp:nvSpPr>
      <dsp:spPr>
        <a:xfrm>
          <a:off x="1521851" y="-200850"/>
          <a:ext cx="2618389" cy="2618389"/>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0B401-3A05-4C2C-A1E6-97B7324554B2}">
      <dsp:nvSpPr>
        <dsp:cNvPr id="0" name=""/>
        <dsp:cNvSpPr/>
      </dsp:nvSpPr>
      <dsp:spPr>
        <a:xfrm>
          <a:off x="4727928" y="2523317"/>
          <a:ext cx="3084054" cy="3084054"/>
        </a:xfrm>
        <a:prstGeom prst="gear9">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endParaRPr lang="it-IT" sz="6500" kern="1200" dirty="0"/>
        </a:p>
      </dsp:txBody>
      <dsp:txXfrm>
        <a:off x="5347960" y="3245742"/>
        <a:ext cx="1843990" cy="1585267"/>
      </dsp:txXfrm>
    </dsp:sp>
    <dsp:sp modelId="{6660C450-03D5-4FD5-9DD0-0DBF0E2F2065}">
      <dsp:nvSpPr>
        <dsp:cNvPr id="0" name=""/>
        <dsp:cNvSpPr/>
      </dsp:nvSpPr>
      <dsp:spPr>
        <a:xfrm>
          <a:off x="2933569" y="1794359"/>
          <a:ext cx="2242948" cy="2242948"/>
        </a:xfrm>
        <a:prstGeom prst="gear6">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endParaRPr lang="it-IT" sz="6500" kern="1200" dirty="0"/>
        </a:p>
      </dsp:txBody>
      <dsp:txXfrm>
        <a:off x="3498238" y="2362441"/>
        <a:ext cx="1113610" cy="1106784"/>
      </dsp:txXfrm>
    </dsp:sp>
    <dsp:sp modelId="{07B33FB5-B547-4856-A3D3-82E516CEC989}">
      <dsp:nvSpPr>
        <dsp:cNvPr id="0" name=""/>
        <dsp:cNvSpPr/>
      </dsp:nvSpPr>
      <dsp:spPr>
        <a:xfrm rot="20700000">
          <a:off x="4189849" y="246953"/>
          <a:ext cx="2197632" cy="2197632"/>
        </a:xfrm>
        <a:prstGeom prst="gear6">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endParaRPr lang="it-IT" sz="6500" kern="1200" dirty="0"/>
        </a:p>
      </dsp:txBody>
      <dsp:txXfrm rot="-20700000">
        <a:off x="4671854" y="728958"/>
        <a:ext cx="1233621" cy="1233621"/>
      </dsp:txXfrm>
    </dsp:sp>
    <dsp:sp modelId="{64F3C8A5-BC6A-4F18-A55A-4AE274A77FB4}">
      <dsp:nvSpPr>
        <dsp:cNvPr id="0" name=""/>
        <dsp:cNvSpPr/>
      </dsp:nvSpPr>
      <dsp:spPr>
        <a:xfrm>
          <a:off x="4506603" y="2048887"/>
          <a:ext cx="3947589" cy="3947589"/>
        </a:xfrm>
        <a:prstGeom prst="circularArrow">
          <a:avLst>
            <a:gd name="adj1" fmla="val 4687"/>
            <a:gd name="adj2" fmla="val 299029"/>
            <a:gd name="adj3" fmla="val 2542042"/>
            <a:gd name="adj4" fmla="val 15806619"/>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190585-BE9F-4506-8545-446E9B1C88E8}">
      <dsp:nvSpPr>
        <dsp:cNvPr id="0" name=""/>
        <dsp:cNvSpPr/>
      </dsp:nvSpPr>
      <dsp:spPr>
        <a:xfrm>
          <a:off x="2536347" y="1292015"/>
          <a:ext cx="2868170" cy="286817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E187F9-AE18-4887-BE75-8C6B030A81C3}">
      <dsp:nvSpPr>
        <dsp:cNvPr id="0" name=""/>
        <dsp:cNvSpPr/>
      </dsp:nvSpPr>
      <dsp:spPr>
        <a:xfrm>
          <a:off x="3681514" y="-240475"/>
          <a:ext cx="3092465" cy="30924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24/11/2025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‹Nº›</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24/11/2025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‹Nº›</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385008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3E53F-90FC-3C5E-483E-23559EB1F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A5C109-75A1-DB4C-CE90-7C540ADD8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A33ED1-3212-6AD1-8984-36514308807C}"/>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64BE90FD-2EDE-F047-3991-9B97DCD2A737}"/>
              </a:ext>
            </a:extLst>
          </p:cNvPr>
          <p:cNvSpPr>
            <a:spLocks noGrp="1"/>
          </p:cNvSpPr>
          <p:nvPr>
            <p:ph type="sldNum" sz="quarter" idx="10"/>
          </p:nvPr>
        </p:nvSpPr>
        <p:spPr/>
        <p:txBody>
          <a:bodyPr/>
          <a:lstStyle/>
          <a:p>
            <a:fld id="{59CF2995-AB43-4B7C-B8CD-9DC7C3692A9C}" type="slidenum">
              <a:rPr lang="en-GB" smtClean="0"/>
              <a:t>13</a:t>
            </a:fld>
            <a:endParaRPr lang="en-GB"/>
          </a:p>
        </p:txBody>
      </p:sp>
    </p:spTree>
    <p:extLst>
      <p:ext uri="{BB962C8B-B14F-4D97-AF65-F5344CB8AC3E}">
        <p14:creationId xmlns:p14="http://schemas.microsoft.com/office/powerpoint/2010/main" val="267713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2DF72-4708-CE19-F231-734B79EFD0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539A02-A96F-BF3D-E9AC-87B00679DA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FF103-4D45-123A-2CD7-5908B944959D}"/>
              </a:ext>
            </a:extLst>
          </p:cNvPr>
          <p:cNvSpPr>
            <a:spLocks noGrp="1"/>
          </p:cNvSpPr>
          <p:nvPr>
            <p:ph type="body" idx="1"/>
          </p:nvPr>
        </p:nvSpPr>
        <p:spPr/>
        <p:txBody>
          <a:bodyPr/>
          <a:lstStyle/>
          <a:p>
            <a:endParaRPr lang="it-IT" dirty="0"/>
          </a:p>
        </p:txBody>
      </p:sp>
      <p:sp>
        <p:nvSpPr>
          <p:cNvPr id="4" name="Slide Number Placeholder 3">
            <a:extLst>
              <a:ext uri="{FF2B5EF4-FFF2-40B4-BE49-F238E27FC236}">
                <a16:creationId xmlns:a16="http://schemas.microsoft.com/office/drawing/2014/main" id="{CCCAEEC1-3777-F495-2D60-74EC600EC318}"/>
              </a:ext>
            </a:extLst>
          </p:cNvPr>
          <p:cNvSpPr>
            <a:spLocks noGrp="1"/>
          </p:cNvSpPr>
          <p:nvPr>
            <p:ph type="sldNum" sz="quarter" idx="5"/>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338357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279CE-C18C-5E07-4D69-31470116F5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2F1AD9-4A23-D195-1361-D71D4AAB8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D2D668-1BF8-4600-8BBE-7FB207AE8802}"/>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A5EB7519-533E-AB22-682E-D5702ED3ED3C}"/>
              </a:ext>
            </a:extLst>
          </p:cNvPr>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30324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7DA32-2224-A6A5-DA13-F4F6E79705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6BEEF7-D9F6-E80D-C631-4F8841EF49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A8B512-0BF7-439E-8D3C-D57AF7DA8980}"/>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0A8FD700-70F1-A5DF-F8E6-8CA016BDD679}"/>
              </a:ext>
            </a:extLst>
          </p:cNvPr>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76879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A8142-9BF2-5D8F-3094-CEDD06E21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083233-394C-091B-7751-E7E3BB6448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8288B-C16B-FB67-DA88-FACE1B9F7EE2}"/>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135F85E1-6EC6-2F3C-38D8-14F0236F7421}"/>
              </a:ext>
            </a:extLst>
          </p:cNvPr>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533806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AB148-A3D0-BBAC-1649-B37F7132B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104770-C121-FC64-337F-43BEFCDC1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FA242-A283-AA90-1224-5C056C4EE072}"/>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2D6C60CF-D28F-6AE4-C838-A6EE3E97B29E}"/>
              </a:ext>
            </a:extLst>
          </p:cNvPr>
          <p:cNvSpPr>
            <a:spLocks noGrp="1"/>
          </p:cNvSpPr>
          <p:nvPr>
            <p:ph type="sldNum" sz="quarter" idx="10"/>
          </p:nvPr>
        </p:nvSpPr>
        <p:spPr/>
        <p:txBody>
          <a:bodyPr/>
          <a:lstStyle/>
          <a:p>
            <a:fld id="{59CF2995-AB43-4B7C-B8CD-9DC7C3692A9C}" type="slidenum">
              <a:rPr lang="en-GB" smtClean="0"/>
              <a:t>9</a:t>
            </a:fld>
            <a:endParaRPr lang="en-GB"/>
          </a:p>
        </p:txBody>
      </p:sp>
    </p:spTree>
    <p:extLst>
      <p:ext uri="{BB962C8B-B14F-4D97-AF65-F5344CB8AC3E}">
        <p14:creationId xmlns:p14="http://schemas.microsoft.com/office/powerpoint/2010/main" val="1212681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1582898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220644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5B65-B8E1-9055-45FE-32F76CD05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DD2EB4-AF95-A54A-81B3-81F36646ED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95E2B8-6759-64B4-91B9-B320FDDD0E24}"/>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C7E43D48-8A29-EF71-4988-A13A67647F48}"/>
              </a:ext>
            </a:extLst>
          </p:cNvPr>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88890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‹Nº›</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‹Nº›</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‹Nº›</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‹Nº›</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‹Nº›</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‹Nº›</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‹Nº›</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‹Nº›</a:t>
            </a:fld>
            <a:endParaRPr lang="en-GB" dirty="0"/>
          </a:p>
        </p:txBody>
      </p:sp>
      <p:pic>
        <p:nvPicPr>
          <p:cNvPr id="7" name="Picture 6"/>
          <p:cNvPicPr>
            <a:picLocks noChangeAspect="1"/>
          </p:cNvPicPr>
          <p:nvPr userDrawn="1"/>
        </p:nvPicPr>
        <p:blipFill>
          <a:blip r:embed="rId21"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69" r:id="rId6"/>
    <p:sldLayoutId id="2147483670" r:id="rId7"/>
    <p:sldLayoutId id="2147483650" r:id="rId8"/>
    <p:sldLayoutId id="2147483660" r:id="rId9"/>
    <p:sldLayoutId id="2147483652" r:id="rId10"/>
    <p:sldLayoutId id="2147483661" r:id="rId11"/>
    <p:sldLayoutId id="2147483653" r:id="rId12"/>
    <p:sldLayoutId id="2147483654" r:id="rId13"/>
    <p:sldLayoutId id="2147483659" r:id="rId14"/>
    <p:sldLayoutId id="2147483658" r:id="rId15"/>
    <p:sldLayoutId id="2147483666" r:id="rId16"/>
    <p:sldLayoutId id="2147483667" r:id="rId17"/>
    <p:sldLayoutId id="2147483668" r:id="rId18"/>
    <p:sldLayoutId id="2147483655" r:id="rId19"/>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privanova.com/resources/clustering-in-horizon-europe?/clustering-in-horizon-europe#:~:text=Multiplying%20impact%20of%20a%20project,achievement%20of%20their%20key%20impacts" TargetMode="External"/><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QuickStyle" Target="../diagrams/quickStyle2.xml"/><Relationship Id="rId11" Type="http://schemas.openxmlformats.org/officeDocument/2006/relationships/image" Target="../media/image7.png"/><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A499D527-F6E3-0E20-E874-1233656F43CE}"/>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D87836CB-1D04-4925-3D72-8EDDA9FC471B}"/>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A8E3525B-A6CA-592A-BBDA-5C6229B51E9C}"/>
              </a:ext>
            </a:extLst>
          </p:cNvPr>
          <p:cNvSpPr txBox="1"/>
          <p:nvPr/>
        </p:nvSpPr>
        <p:spPr>
          <a:xfrm>
            <a:off x="1049644" y="3172316"/>
            <a:ext cx="5330618" cy="3262432"/>
          </a:xfrm>
          <a:prstGeom prst="rect">
            <a:avLst/>
          </a:prstGeom>
          <a:noFill/>
        </p:spPr>
        <p:txBody>
          <a:bodyPr wrap="square">
            <a:spAutoFit/>
          </a:bodyPr>
          <a:lstStyle/>
          <a:p>
            <a:pPr algn="ctr">
              <a:spcBef>
                <a:spcPts val="300"/>
              </a:spcBef>
              <a:spcAft>
                <a:spcPts val="300"/>
              </a:spcAft>
            </a:pPr>
            <a:r>
              <a:rPr lang="en-US" sz="2400" b="1" i="1" kern="0" dirty="0">
                <a:solidFill>
                  <a:schemeClr val="bg1"/>
                </a:solidFill>
                <a:latin typeface="Arial" panose="020B0604020202020204" pitchFamily="34" charset="0"/>
                <a:ea typeface="Times New Roman" panose="02020603050405020304" pitchFamily="18" charset="0"/>
              </a:rPr>
              <a:t>WEBINAR</a:t>
            </a:r>
          </a:p>
          <a:p>
            <a:pPr>
              <a:spcBef>
                <a:spcPts val="300"/>
              </a:spcBef>
              <a:spcAft>
                <a:spcPts val="300"/>
              </a:spcAft>
            </a:pPr>
            <a:r>
              <a:rPr lang="en-US" sz="2400" i="1" kern="0" dirty="0">
                <a:solidFill>
                  <a:schemeClr val="bg1"/>
                </a:solidFill>
                <a:latin typeface="Arial" panose="020B0604020202020204" pitchFamily="34" charset="0"/>
                <a:ea typeface="Times New Roman" panose="02020603050405020304" pitchFamily="18" charset="0"/>
              </a:rPr>
              <a:t>T</a:t>
            </a:r>
            <a:r>
              <a:rPr lang="en-US" sz="2400" i="1" kern="0" dirty="0">
                <a:solidFill>
                  <a:schemeClr val="bg1"/>
                </a:solidFill>
                <a:effectLst/>
                <a:latin typeface="Arial" panose="020B0604020202020204" pitchFamily="34" charset="0"/>
                <a:ea typeface="Times New Roman" panose="02020603050405020304" pitchFamily="18" charset="0"/>
              </a:rPr>
              <a:t>he pivot role of modelling in problem-solving issues in continuous casting of steel: </a:t>
            </a:r>
          </a:p>
          <a:p>
            <a:pPr>
              <a:spcBef>
                <a:spcPts val="300"/>
              </a:spcBef>
              <a:spcAft>
                <a:spcPts val="300"/>
              </a:spcAft>
            </a:pPr>
            <a:r>
              <a:rPr lang="en-US" sz="2400" i="1" kern="0" dirty="0">
                <a:solidFill>
                  <a:schemeClr val="bg1"/>
                </a:solidFill>
                <a:effectLst/>
                <a:latin typeface="Arial" panose="020B0604020202020204" pitchFamily="34" charset="0"/>
                <a:ea typeface="Times New Roman" panose="02020603050405020304" pitchFamily="18" charset="0"/>
              </a:rPr>
              <a:t>a project clustering experience in the European programmes frame</a:t>
            </a:r>
          </a:p>
          <a:p>
            <a:pPr>
              <a:spcBef>
                <a:spcPts val="300"/>
              </a:spcBef>
              <a:spcAft>
                <a:spcPts val="300"/>
              </a:spcAft>
            </a:pPr>
            <a:endParaRPr lang="en-US" sz="2400"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Michele De Santis (RINA-CSM) </a:t>
            </a:r>
            <a:endParaRPr lang="it-IT" i="1" dirty="0">
              <a:solidFill>
                <a:schemeClr val="bg1"/>
              </a:solidFill>
            </a:endParaRPr>
          </a:p>
        </p:txBody>
      </p:sp>
      <p:pic>
        <p:nvPicPr>
          <p:cNvPr id="132" name="Picture 131">
            <a:extLst>
              <a:ext uri="{FF2B5EF4-FFF2-40B4-BE49-F238E27FC236}">
                <a16:creationId xmlns:a16="http://schemas.microsoft.com/office/drawing/2014/main" id="{89A77963-139A-F950-25E7-5A5D5628A425}"/>
              </a:ext>
            </a:extLst>
          </p:cNvPr>
          <p:cNvPicPr>
            <a:picLocks noChangeAspect="1"/>
          </p:cNvPicPr>
          <p:nvPr/>
        </p:nvPicPr>
        <p:blipFill>
          <a:blip r:embed="rId5"/>
          <a:stretch>
            <a:fillRect/>
          </a:stretch>
        </p:blipFill>
        <p:spPr>
          <a:xfrm>
            <a:off x="6529573" y="1503680"/>
            <a:ext cx="5579428" cy="4699406"/>
          </a:xfrm>
          <a:prstGeom prst="rect">
            <a:avLst/>
          </a:prstGeom>
        </p:spPr>
      </p:pic>
      <p:sp>
        <p:nvSpPr>
          <p:cNvPr id="2" name="Slide Number Placeholder 1">
            <a:extLst>
              <a:ext uri="{FF2B5EF4-FFF2-40B4-BE49-F238E27FC236}">
                <a16:creationId xmlns:a16="http://schemas.microsoft.com/office/drawing/2014/main" id="{586C1752-CC67-3D4D-FD60-50B9C47B0C9E}"/>
              </a:ext>
            </a:extLst>
          </p:cNvPr>
          <p:cNvSpPr>
            <a:spLocks noGrp="1"/>
          </p:cNvSpPr>
          <p:nvPr>
            <p:ph type="sldNum" sz="quarter" idx="12"/>
          </p:nvPr>
        </p:nvSpPr>
        <p:spPr/>
        <p:txBody>
          <a:bodyPr/>
          <a:lstStyle/>
          <a:p>
            <a:fld id="{F46C79FD-C571-418B-AB0F-5EE936C85276}" type="slidenum">
              <a:rPr lang="en-GB" smtClean="0"/>
              <a:t>1</a:t>
            </a:fld>
            <a:endParaRPr lang="en-GB"/>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82860"/>
            <a:ext cx="11249026" cy="782357"/>
          </a:xfrm>
        </p:spPr>
        <p:txBody>
          <a:bodyPr/>
          <a:lstStyle/>
          <a:p>
            <a:r>
              <a:rPr lang="en-GB" dirty="0"/>
              <a:t>Communication, dissemination, exploitation</a:t>
            </a:r>
          </a:p>
        </p:txBody>
      </p:sp>
      <p:pic>
        <p:nvPicPr>
          <p:cNvPr id="3" name="Picture 2">
            <a:extLst>
              <a:ext uri="{FF2B5EF4-FFF2-40B4-BE49-F238E27FC236}">
                <a16:creationId xmlns:a16="http://schemas.microsoft.com/office/drawing/2014/main" id="{D8732345-5A14-0E24-498A-326F3F54F571}"/>
              </a:ext>
            </a:extLst>
          </p:cNvPr>
          <p:cNvPicPr>
            <a:picLocks noChangeAspect="1"/>
          </p:cNvPicPr>
          <p:nvPr/>
        </p:nvPicPr>
        <p:blipFill>
          <a:blip r:embed="rId3"/>
          <a:stretch>
            <a:fillRect/>
          </a:stretch>
        </p:blipFill>
        <p:spPr>
          <a:xfrm>
            <a:off x="359851" y="1476283"/>
            <a:ext cx="3618368" cy="3610946"/>
          </a:xfrm>
          <a:prstGeom prst="rect">
            <a:avLst/>
          </a:prstGeom>
        </p:spPr>
      </p:pic>
      <p:pic>
        <p:nvPicPr>
          <p:cNvPr id="4" name="Picture 3">
            <a:extLst>
              <a:ext uri="{FF2B5EF4-FFF2-40B4-BE49-F238E27FC236}">
                <a16:creationId xmlns:a16="http://schemas.microsoft.com/office/drawing/2014/main" id="{D3C618C8-B27C-762F-A887-5397BEEBA986}"/>
              </a:ext>
            </a:extLst>
          </p:cNvPr>
          <p:cNvPicPr>
            <a:picLocks noChangeAspect="1"/>
          </p:cNvPicPr>
          <p:nvPr/>
        </p:nvPicPr>
        <p:blipFill>
          <a:blip r:embed="rId4"/>
          <a:stretch>
            <a:fillRect/>
          </a:stretch>
        </p:blipFill>
        <p:spPr>
          <a:xfrm>
            <a:off x="7622552" y="96163"/>
            <a:ext cx="1967279" cy="574635"/>
          </a:xfrm>
          <a:prstGeom prst="rect">
            <a:avLst/>
          </a:prstGeom>
        </p:spPr>
      </p:pic>
      <p:sp>
        <p:nvSpPr>
          <p:cNvPr id="6" name="TextBox 5">
            <a:extLst>
              <a:ext uri="{FF2B5EF4-FFF2-40B4-BE49-F238E27FC236}">
                <a16:creationId xmlns:a16="http://schemas.microsoft.com/office/drawing/2014/main" id="{DE3C8018-22AA-54F5-6B30-D34446FB4DD8}"/>
              </a:ext>
            </a:extLst>
          </p:cNvPr>
          <p:cNvSpPr txBox="1"/>
          <p:nvPr/>
        </p:nvSpPr>
        <p:spPr>
          <a:xfrm>
            <a:off x="4520647" y="1739934"/>
            <a:ext cx="6778724" cy="1883529"/>
          </a:xfrm>
          <a:prstGeom prst="rect">
            <a:avLst/>
          </a:prstGeom>
          <a:noFill/>
        </p:spPr>
        <p:txBody>
          <a:bodyPr wrap="square">
            <a:spAutoFit/>
          </a:bodyPr>
          <a:lstStyle/>
          <a:p>
            <a:pPr>
              <a:lnSpc>
                <a:spcPct val="108000"/>
              </a:lnSpc>
              <a:spcBef>
                <a:spcPts val="600"/>
              </a:spcBef>
              <a:spcAft>
                <a:spcPts val="600"/>
              </a:spcAft>
            </a:pPr>
            <a:r>
              <a:rPr lang="en-US" sz="2000" b="1" dirty="0">
                <a:effectLst/>
                <a:latin typeface="Arial" panose="020B0604020202020204" pitchFamily="34" charset="0"/>
                <a:ea typeface="Aptos" panose="020B0004020202020204" pitchFamily="34" charset="0"/>
              </a:rPr>
              <a:t>The webinar scope and impact will be strengthened by a special insight from the EU on the powerful role of dissemination and exploitation the project clustering can take benefit from as a booster</a:t>
            </a:r>
          </a:p>
          <a:p>
            <a:pPr>
              <a:lnSpc>
                <a:spcPct val="108000"/>
              </a:lnSpc>
              <a:spcBef>
                <a:spcPts val="600"/>
              </a:spcBef>
              <a:spcAft>
                <a:spcPts val="600"/>
              </a:spcAft>
            </a:pPr>
            <a:r>
              <a:rPr lang="en-US" sz="2000" b="1" dirty="0">
                <a:latin typeface="Arial" panose="020B0604020202020204" pitchFamily="34" charset="0"/>
              </a:rPr>
              <a:t>Towards realizing a success story</a:t>
            </a:r>
            <a:endParaRPr lang="it-IT" sz="2000" dirty="0"/>
          </a:p>
        </p:txBody>
      </p:sp>
      <p:pic>
        <p:nvPicPr>
          <p:cNvPr id="9" name="Picture 2">
            <a:extLst>
              <a:ext uri="{FF2B5EF4-FFF2-40B4-BE49-F238E27FC236}">
                <a16:creationId xmlns:a16="http://schemas.microsoft.com/office/drawing/2014/main" id="{03C68DDF-C99C-8788-BFAC-15474E3ECC4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0546" y="3944293"/>
            <a:ext cx="4701364" cy="272881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2C31C81-2938-4F11-672C-F1F31A52DFBE}"/>
              </a:ext>
            </a:extLst>
          </p:cNvPr>
          <p:cNvSpPr>
            <a:spLocks noGrp="1"/>
          </p:cNvSpPr>
          <p:nvPr>
            <p:ph type="sldNum" sz="quarter" idx="12"/>
          </p:nvPr>
        </p:nvSpPr>
        <p:spPr/>
        <p:txBody>
          <a:bodyPr/>
          <a:lstStyle/>
          <a:p>
            <a:fld id="{F46C79FD-C571-418B-AB0F-5EE936C85276}" type="slidenum">
              <a:rPr lang="en-GB" smtClean="0"/>
              <a:t>10</a:t>
            </a:fld>
            <a:endParaRPr lang="en-GB"/>
          </a:p>
        </p:txBody>
      </p:sp>
      <p:pic>
        <p:nvPicPr>
          <p:cNvPr id="7" name="Picture 6">
            <a:extLst>
              <a:ext uri="{FF2B5EF4-FFF2-40B4-BE49-F238E27FC236}">
                <a16:creationId xmlns:a16="http://schemas.microsoft.com/office/drawing/2014/main" id="{DDE76A10-0152-66EC-7824-05A0D26F3C8C}"/>
              </a:ext>
            </a:extLst>
          </p:cNvPr>
          <p:cNvPicPr>
            <a:picLocks noChangeAspect="1"/>
          </p:cNvPicPr>
          <p:nvPr/>
        </p:nvPicPr>
        <p:blipFill>
          <a:blip r:embed="rId6"/>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348168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Expected webinar outcome</a:t>
            </a:r>
          </a:p>
        </p:txBody>
      </p:sp>
      <p:sp>
        <p:nvSpPr>
          <p:cNvPr id="4" name="TextBox 3">
            <a:extLst>
              <a:ext uri="{FF2B5EF4-FFF2-40B4-BE49-F238E27FC236}">
                <a16:creationId xmlns:a16="http://schemas.microsoft.com/office/drawing/2014/main" id="{E90A07DE-A83F-2742-2290-5C5E97B0862A}"/>
              </a:ext>
            </a:extLst>
          </p:cNvPr>
          <p:cNvSpPr txBox="1"/>
          <p:nvPr/>
        </p:nvSpPr>
        <p:spPr>
          <a:xfrm>
            <a:off x="385657" y="1761773"/>
            <a:ext cx="6500336" cy="4031873"/>
          </a:xfrm>
          <a:prstGeom prst="rect">
            <a:avLst/>
          </a:prstGeom>
          <a:noFill/>
        </p:spPr>
        <p:txBody>
          <a:bodyPr wrap="square">
            <a:spAutoFit/>
          </a:bodyPr>
          <a:lstStyle/>
          <a:p>
            <a:pPr lvl="0" algn="just">
              <a:spcBef>
                <a:spcPts val="1200"/>
              </a:spcBef>
              <a:spcAft>
                <a:spcPts val="1200"/>
              </a:spcAft>
            </a:pPr>
            <a:r>
              <a:rPr lang="en-GB" sz="2800" dirty="0">
                <a:solidFill>
                  <a:srgbClr val="000000"/>
                </a:solidFill>
                <a:effectLst/>
                <a:latin typeface="Arial" panose="020B0604020202020204" pitchFamily="34" charset="0"/>
                <a:ea typeface="Times New Roman" panose="02020603050405020304" pitchFamily="18" charset="0"/>
              </a:rPr>
              <a:t>Providing insight on the importance of modelling as tool functional to:</a:t>
            </a:r>
          </a:p>
          <a:p>
            <a:pPr marL="800100" lvl="1" indent="-342900" algn="just">
              <a:spcBef>
                <a:spcPts val="1200"/>
              </a:spcBef>
              <a:spcAft>
                <a:spcPts val="1200"/>
              </a:spcAft>
              <a:buFontTx/>
              <a:buChar char="-"/>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Industrial problem solving</a:t>
            </a:r>
          </a:p>
          <a:p>
            <a:pPr marL="800100" lvl="1" indent="-342900" algn="just">
              <a:spcBef>
                <a:spcPts val="1200"/>
              </a:spcBef>
              <a:spcAft>
                <a:spcPts val="1200"/>
              </a:spcAft>
              <a:buFontTx/>
              <a:buChar char="-"/>
            </a:pPr>
            <a:r>
              <a:rPr lang="en-GB"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AI/ML feeding for process digitalisation</a:t>
            </a:r>
          </a:p>
          <a:p>
            <a:pPr marL="800100" lvl="1" indent="-342900" algn="just">
              <a:spcBef>
                <a:spcPts val="1200"/>
              </a:spcBef>
              <a:spcAft>
                <a:spcPts val="1200"/>
              </a:spcAft>
              <a:buFontTx/>
              <a:buChar char="-"/>
            </a:pPr>
            <a:r>
              <a:rPr lang="en-GB" sz="2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improved workers’ skill vs the current challenges</a:t>
            </a:r>
          </a:p>
        </p:txBody>
      </p:sp>
      <p:pic>
        <p:nvPicPr>
          <p:cNvPr id="8" name="Picture 7">
            <a:extLst>
              <a:ext uri="{FF2B5EF4-FFF2-40B4-BE49-F238E27FC236}">
                <a16:creationId xmlns:a16="http://schemas.microsoft.com/office/drawing/2014/main" id="{5449F15B-CBD6-DC5E-DBF6-DC6303878295}"/>
              </a:ext>
            </a:extLst>
          </p:cNvPr>
          <p:cNvPicPr>
            <a:picLocks noChangeAspect="1"/>
          </p:cNvPicPr>
          <p:nvPr/>
        </p:nvPicPr>
        <p:blipFill>
          <a:blip r:embed="rId3"/>
          <a:stretch>
            <a:fillRect/>
          </a:stretch>
        </p:blipFill>
        <p:spPr>
          <a:xfrm>
            <a:off x="7620153" y="4882505"/>
            <a:ext cx="1124361" cy="1137668"/>
          </a:xfrm>
          <a:prstGeom prst="rect">
            <a:avLst/>
          </a:prstGeom>
        </p:spPr>
      </p:pic>
      <p:pic>
        <p:nvPicPr>
          <p:cNvPr id="10" name="Picture 9">
            <a:extLst>
              <a:ext uri="{FF2B5EF4-FFF2-40B4-BE49-F238E27FC236}">
                <a16:creationId xmlns:a16="http://schemas.microsoft.com/office/drawing/2014/main" id="{3DCB07F8-A0EE-A916-C04F-02DA0021BDC0}"/>
              </a:ext>
            </a:extLst>
          </p:cNvPr>
          <p:cNvPicPr>
            <a:picLocks noChangeAspect="1"/>
          </p:cNvPicPr>
          <p:nvPr/>
        </p:nvPicPr>
        <p:blipFill>
          <a:blip r:embed="rId4"/>
          <a:stretch>
            <a:fillRect/>
          </a:stretch>
        </p:blipFill>
        <p:spPr>
          <a:xfrm>
            <a:off x="7338069" y="740672"/>
            <a:ext cx="1688531" cy="1696495"/>
          </a:xfrm>
          <a:prstGeom prst="rect">
            <a:avLst/>
          </a:prstGeom>
        </p:spPr>
      </p:pic>
      <p:pic>
        <p:nvPicPr>
          <p:cNvPr id="2" name="Picture 1">
            <a:extLst>
              <a:ext uri="{FF2B5EF4-FFF2-40B4-BE49-F238E27FC236}">
                <a16:creationId xmlns:a16="http://schemas.microsoft.com/office/drawing/2014/main" id="{BF90B2BE-D54F-B5F0-9AEF-295C40A5C201}"/>
              </a:ext>
            </a:extLst>
          </p:cNvPr>
          <p:cNvPicPr>
            <a:picLocks noChangeAspect="1"/>
          </p:cNvPicPr>
          <p:nvPr/>
        </p:nvPicPr>
        <p:blipFill>
          <a:blip r:embed="rId5"/>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97109D27-DFB6-48B9-C88F-D69FEC9A652A}"/>
              </a:ext>
            </a:extLst>
          </p:cNvPr>
          <p:cNvSpPr>
            <a:spLocks noGrp="1"/>
          </p:cNvSpPr>
          <p:nvPr>
            <p:ph type="sldNum" sz="quarter" idx="12"/>
          </p:nvPr>
        </p:nvSpPr>
        <p:spPr/>
        <p:txBody>
          <a:bodyPr/>
          <a:lstStyle/>
          <a:p>
            <a:fld id="{F46C79FD-C571-418B-AB0F-5EE936C85276}" type="slidenum">
              <a:rPr lang="en-GB" smtClean="0"/>
              <a:t>11</a:t>
            </a:fld>
            <a:endParaRPr lang="en-GB"/>
          </a:p>
        </p:txBody>
      </p:sp>
      <p:pic>
        <p:nvPicPr>
          <p:cNvPr id="9" name="Picture 8">
            <a:extLst>
              <a:ext uri="{FF2B5EF4-FFF2-40B4-BE49-F238E27FC236}">
                <a16:creationId xmlns:a16="http://schemas.microsoft.com/office/drawing/2014/main" id="{8A117BA7-5B1C-FB29-DA5A-91A7F3843D19}"/>
              </a:ext>
            </a:extLst>
          </p:cNvPr>
          <p:cNvPicPr>
            <a:picLocks noChangeAspect="1"/>
          </p:cNvPicPr>
          <p:nvPr/>
        </p:nvPicPr>
        <p:blipFill>
          <a:blip r:embed="rId6"/>
          <a:stretch>
            <a:fillRect/>
          </a:stretch>
        </p:blipFill>
        <p:spPr>
          <a:xfrm>
            <a:off x="9718775" y="220459"/>
            <a:ext cx="1647478" cy="392100"/>
          </a:xfrm>
          <a:prstGeom prst="rect">
            <a:avLst/>
          </a:prstGeom>
        </p:spPr>
      </p:pic>
      <p:pic>
        <p:nvPicPr>
          <p:cNvPr id="12" name="Picture 11">
            <a:extLst>
              <a:ext uri="{FF2B5EF4-FFF2-40B4-BE49-F238E27FC236}">
                <a16:creationId xmlns:a16="http://schemas.microsoft.com/office/drawing/2014/main" id="{7C8DFB6A-3E4D-2490-132E-3189B0A34730}"/>
              </a:ext>
            </a:extLst>
          </p:cNvPr>
          <p:cNvPicPr>
            <a:picLocks noChangeAspect="1"/>
          </p:cNvPicPr>
          <p:nvPr/>
        </p:nvPicPr>
        <p:blipFill>
          <a:blip r:embed="rId7"/>
          <a:stretch>
            <a:fillRect/>
          </a:stretch>
        </p:blipFill>
        <p:spPr>
          <a:xfrm>
            <a:off x="9026600" y="2349166"/>
            <a:ext cx="2930500" cy="2857085"/>
          </a:xfrm>
          <a:prstGeom prst="rect">
            <a:avLst/>
          </a:prstGeom>
        </p:spPr>
      </p:pic>
      <p:sp>
        <p:nvSpPr>
          <p:cNvPr id="21" name="Right Brace 20">
            <a:extLst>
              <a:ext uri="{FF2B5EF4-FFF2-40B4-BE49-F238E27FC236}">
                <a16:creationId xmlns:a16="http://schemas.microsoft.com/office/drawing/2014/main" id="{6E56CBB9-65A1-3D3B-A615-BD5B357A02BD}"/>
              </a:ext>
            </a:extLst>
          </p:cNvPr>
          <p:cNvSpPr/>
          <p:nvPr/>
        </p:nvSpPr>
        <p:spPr>
          <a:xfrm>
            <a:off x="7993626" y="2610020"/>
            <a:ext cx="894735" cy="2099632"/>
          </a:xfrm>
          <a:prstGeom prst="rightBrace">
            <a:avLst>
              <a:gd name="adj1" fmla="val 38003"/>
              <a:gd name="adj2" fmla="val 4906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07229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86CC-81CF-B67F-5B22-0894089C96C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5A07FE0-E008-6192-B45D-5910396203DB}"/>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Agenda</a:t>
            </a:r>
          </a:p>
        </p:txBody>
      </p:sp>
      <p:pic>
        <p:nvPicPr>
          <p:cNvPr id="2" name="Picture 1">
            <a:extLst>
              <a:ext uri="{FF2B5EF4-FFF2-40B4-BE49-F238E27FC236}">
                <a16:creationId xmlns:a16="http://schemas.microsoft.com/office/drawing/2014/main" id="{9DADF924-36A4-92EE-DB38-ECFD75728ED2}"/>
              </a:ext>
            </a:extLst>
          </p:cNvPr>
          <p:cNvPicPr>
            <a:picLocks noChangeAspect="1"/>
          </p:cNvPicPr>
          <p:nvPr/>
        </p:nvPicPr>
        <p:blipFill>
          <a:blip r:embed="rId3"/>
          <a:stretch>
            <a:fillRect/>
          </a:stretch>
        </p:blipFill>
        <p:spPr>
          <a:xfrm>
            <a:off x="9274628" y="5524204"/>
            <a:ext cx="2682472" cy="786452"/>
          </a:xfrm>
          <a:prstGeom prst="rect">
            <a:avLst/>
          </a:prstGeom>
        </p:spPr>
      </p:pic>
      <p:sp>
        <p:nvSpPr>
          <p:cNvPr id="3" name="Slide Number Placeholder 2">
            <a:extLst>
              <a:ext uri="{FF2B5EF4-FFF2-40B4-BE49-F238E27FC236}">
                <a16:creationId xmlns:a16="http://schemas.microsoft.com/office/drawing/2014/main" id="{EEF670B0-C867-D18E-DDC7-29CBF7A85FAD}"/>
              </a:ext>
            </a:extLst>
          </p:cNvPr>
          <p:cNvSpPr>
            <a:spLocks noGrp="1"/>
          </p:cNvSpPr>
          <p:nvPr>
            <p:ph type="sldNum" sz="quarter" idx="12"/>
          </p:nvPr>
        </p:nvSpPr>
        <p:spPr/>
        <p:txBody>
          <a:bodyPr/>
          <a:lstStyle/>
          <a:p>
            <a:fld id="{F46C79FD-C571-418B-AB0F-5EE936C85276}" type="slidenum">
              <a:rPr lang="en-GB" smtClean="0"/>
              <a:t>12</a:t>
            </a:fld>
            <a:endParaRPr lang="en-GB"/>
          </a:p>
        </p:txBody>
      </p:sp>
      <p:pic>
        <p:nvPicPr>
          <p:cNvPr id="9" name="Picture 8">
            <a:extLst>
              <a:ext uri="{FF2B5EF4-FFF2-40B4-BE49-F238E27FC236}">
                <a16:creationId xmlns:a16="http://schemas.microsoft.com/office/drawing/2014/main" id="{710592AA-4702-6F5C-BC4B-7C1EBA317DD9}"/>
              </a:ext>
            </a:extLst>
          </p:cNvPr>
          <p:cNvPicPr>
            <a:picLocks noChangeAspect="1"/>
          </p:cNvPicPr>
          <p:nvPr/>
        </p:nvPicPr>
        <p:blipFill>
          <a:blip r:embed="rId4"/>
          <a:stretch>
            <a:fillRect/>
          </a:stretch>
        </p:blipFill>
        <p:spPr>
          <a:xfrm>
            <a:off x="9718775" y="220459"/>
            <a:ext cx="1647478" cy="392100"/>
          </a:xfrm>
          <a:prstGeom prst="rect">
            <a:avLst/>
          </a:prstGeom>
        </p:spPr>
      </p:pic>
      <p:graphicFrame>
        <p:nvGraphicFramePr>
          <p:cNvPr id="6" name="Table 5">
            <a:extLst>
              <a:ext uri="{FF2B5EF4-FFF2-40B4-BE49-F238E27FC236}">
                <a16:creationId xmlns:a16="http://schemas.microsoft.com/office/drawing/2014/main" id="{2BF1E499-1057-AB66-0667-80C619EC7692}"/>
              </a:ext>
            </a:extLst>
          </p:cNvPr>
          <p:cNvGraphicFramePr>
            <a:graphicFrameLocks noGrp="1"/>
          </p:cNvGraphicFramePr>
          <p:nvPr>
            <p:extLst>
              <p:ext uri="{D42A27DB-BD31-4B8C-83A1-F6EECF244321}">
                <p14:modId xmlns:p14="http://schemas.microsoft.com/office/powerpoint/2010/main" val="1636912738"/>
              </p:ext>
            </p:extLst>
          </p:nvPr>
        </p:nvGraphicFramePr>
        <p:xfrm>
          <a:off x="327498" y="1304281"/>
          <a:ext cx="11537002" cy="4306810"/>
        </p:xfrm>
        <a:graphic>
          <a:graphicData uri="http://schemas.openxmlformats.org/drawingml/2006/table">
            <a:tbl>
              <a:tblPr firstRow="1" firstCol="1" bandRow="1">
                <a:tableStyleId>{5C22544A-7EE6-4342-B048-85BDC9FD1C3A}</a:tableStyleId>
              </a:tblPr>
              <a:tblGrid>
                <a:gridCol w="482430">
                  <a:extLst>
                    <a:ext uri="{9D8B030D-6E8A-4147-A177-3AD203B41FA5}">
                      <a16:colId xmlns:a16="http://schemas.microsoft.com/office/drawing/2014/main" val="19637421"/>
                    </a:ext>
                  </a:extLst>
                </a:gridCol>
                <a:gridCol w="11054572">
                  <a:extLst>
                    <a:ext uri="{9D8B030D-6E8A-4147-A177-3AD203B41FA5}">
                      <a16:colId xmlns:a16="http://schemas.microsoft.com/office/drawing/2014/main" val="1269823966"/>
                    </a:ext>
                  </a:extLst>
                </a:gridCol>
              </a:tblGrid>
              <a:tr h="410977">
                <a:tc>
                  <a:txBody>
                    <a:bodyPr/>
                    <a:lstStyle/>
                    <a:p>
                      <a:pPr algn="ctr">
                        <a:lnSpc>
                          <a:spcPct val="107000"/>
                        </a:lnSpc>
                        <a:spcBef>
                          <a:spcPts val="600"/>
                        </a:spcBef>
                        <a:spcAft>
                          <a:spcPts val="600"/>
                        </a:spcAft>
                        <a:buNone/>
                      </a:pPr>
                      <a:r>
                        <a:rPr lang="en-US" sz="1600" kern="0" dirty="0">
                          <a:effectLst/>
                        </a:rPr>
                        <a:t>1</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7000"/>
                        </a:lnSpc>
                        <a:spcBef>
                          <a:spcPts val="600"/>
                        </a:spcBef>
                        <a:spcAft>
                          <a:spcPts val="600"/>
                        </a:spcAft>
                        <a:buNone/>
                      </a:pPr>
                      <a:r>
                        <a:rPr lang="en-US" sz="1600" kern="0" dirty="0">
                          <a:effectLst/>
                        </a:rPr>
                        <a:t>Welcome and Introduction  - </a:t>
                      </a:r>
                      <a:r>
                        <a:rPr lang="it-IT" sz="1600" kern="0" dirty="0">
                          <a:effectLst/>
                        </a:rPr>
                        <a:t>(Michele De Santis – RINA-CSM)</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725995148"/>
                  </a:ext>
                </a:extLst>
              </a:tr>
              <a:tr h="362793">
                <a:tc>
                  <a:txBody>
                    <a:bodyPr/>
                    <a:lstStyle/>
                    <a:p>
                      <a:pPr algn="ctr">
                        <a:lnSpc>
                          <a:spcPct val="107000"/>
                        </a:lnSpc>
                        <a:spcBef>
                          <a:spcPts val="600"/>
                        </a:spcBef>
                        <a:spcAft>
                          <a:spcPts val="600"/>
                        </a:spcAft>
                        <a:buNone/>
                      </a:pPr>
                      <a:r>
                        <a:rPr lang="en-US" sz="1600" kern="0" dirty="0">
                          <a:effectLst/>
                        </a:rPr>
                        <a:t>2</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METACAST: Dissemination of a modelling Approach </a:t>
                      </a:r>
                      <a:r>
                        <a:rPr lang="en-US" sz="1600" kern="0" dirty="0">
                          <a:effectLst/>
                        </a:rPr>
                        <a:t>– (Michele De Santis – RINA-CSM)- Q/A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941332644"/>
                  </a:ext>
                </a:extLst>
              </a:tr>
              <a:tr h="595285">
                <a:tc>
                  <a:txBody>
                    <a:bodyPr/>
                    <a:lstStyle/>
                    <a:p>
                      <a:pPr algn="ctr">
                        <a:lnSpc>
                          <a:spcPct val="107000"/>
                        </a:lnSpc>
                        <a:spcBef>
                          <a:spcPts val="600"/>
                        </a:spcBef>
                        <a:spcAft>
                          <a:spcPts val="600"/>
                        </a:spcAft>
                        <a:buNone/>
                      </a:pPr>
                      <a:r>
                        <a:rPr lang="en-US" sz="1600" kern="0" dirty="0">
                          <a:effectLst/>
                        </a:rPr>
                        <a:t>3</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A Modelling Experience coupling modelling, process control and steel quality in continuous casting: SUNSHINE </a:t>
                      </a:r>
                      <a:endParaRPr lang="it-IT" sz="1600" b="1" kern="100" dirty="0">
                        <a:effectLst/>
                      </a:endParaRPr>
                    </a:p>
                    <a:p>
                      <a:pPr>
                        <a:lnSpc>
                          <a:spcPct val="100000"/>
                        </a:lnSpc>
                        <a:spcBef>
                          <a:spcPts val="300"/>
                        </a:spcBef>
                        <a:spcAft>
                          <a:spcPts val="300"/>
                        </a:spcAft>
                        <a:buNone/>
                      </a:pPr>
                      <a:r>
                        <a:rPr lang="it-IT" sz="1600" kern="0" dirty="0">
                          <a:effectLst/>
                        </a:rPr>
                        <a:t>(Orlando Di Pietro– RINA-CSM) - Q/A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1380165940"/>
                  </a:ext>
                </a:extLst>
              </a:tr>
              <a:tr h="794229">
                <a:tc>
                  <a:txBody>
                    <a:bodyPr/>
                    <a:lstStyle/>
                    <a:p>
                      <a:pPr algn="ctr">
                        <a:lnSpc>
                          <a:spcPct val="107000"/>
                        </a:lnSpc>
                        <a:spcBef>
                          <a:spcPts val="600"/>
                        </a:spcBef>
                        <a:spcAft>
                          <a:spcPts val="600"/>
                        </a:spcAft>
                        <a:buNone/>
                      </a:pPr>
                      <a:r>
                        <a:rPr lang="en-US" sz="1600" kern="0" dirty="0">
                          <a:effectLst/>
                        </a:rPr>
                        <a:t>4</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Advanced techniques supported by solidification and microstructure modelling in facing</a:t>
                      </a:r>
                      <a:r>
                        <a:rPr lang="en-US" sz="1600" b="1" kern="100" dirty="0">
                          <a:effectLst/>
                        </a:rPr>
                        <a:t> </a:t>
                      </a:r>
                      <a:r>
                        <a:rPr lang="en-US" sz="1600" b="1" kern="0" dirty="0">
                          <a:effectLst/>
                        </a:rPr>
                        <a:t>cast defect occurrence: SHELL CRACK – </a:t>
                      </a:r>
                      <a:r>
                        <a:rPr lang="en-US" sz="1600" kern="0" dirty="0">
                          <a:effectLst/>
                        </a:rPr>
                        <a:t> </a:t>
                      </a:r>
                      <a:r>
                        <a:rPr lang="it-IT" sz="1600" kern="0" dirty="0">
                          <a:effectLst/>
                        </a:rPr>
                        <a:t>(Pavel Ramirez Lopez – SWERIM)</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657431960"/>
                  </a:ext>
                </a:extLst>
              </a:tr>
              <a:tr h="670607">
                <a:tc>
                  <a:txBody>
                    <a:bodyPr/>
                    <a:lstStyle/>
                    <a:p>
                      <a:pPr algn="ctr">
                        <a:lnSpc>
                          <a:spcPct val="107000"/>
                        </a:lnSpc>
                        <a:spcBef>
                          <a:spcPts val="600"/>
                        </a:spcBef>
                        <a:spcAft>
                          <a:spcPts val="600"/>
                        </a:spcAft>
                        <a:buNone/>
                      </a:pPr>
                      <a:r>
                        <a:rPr lang="en-US" sz="1600" kern="0" dirty="0">
                          <a:effectLst/>
                        </a:rPr>
                        <a:t>5</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Casting Modelling support of code developers to stakeholders: experiences and issues</a:t>
                      </a:r>
                      <a:endParaRPr lang="it-IT" sz="1600" b="1" kern="100" dirty="0">
                        <a:effectLst/>
                      </a:endParaRPr>
                    </a:p>
                    <a:p>
                      <a:pPr>
                        <a:lnSpc>
                          <a:spcPct val="100000"/>
                        </a:lnSpc>
                        <a:spcBef>
                          <a:spcPts val="300"/>
                        </a:spcBef>
                        <a:spcAft>
                          <a:spcPts val="300"/>
                        </a:spcAft>
                        <a:buNone/>
                      </a:pPr>
                      <a:r>
                        <a:rPr lang="it-IT" sz="1600" kern="0" dirty="0">
                          <a:effectLst/>
                        </a:rPr>
                        <a:t>(Arianna Gotti – Transvalor) - Q/A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741896838"/>
                  </a:ext>
                </a:extLst>
              </a:tr>
              <a:tr h="595285">
                <a:tc>
                  <a:txBody>
                    <a:bodyPr/>
                    <a:lstStyle/>
                    <a:p>
                      <a:pPr algn="ctr">
                        <a:lnSpc>
                          <a:spcPct val="107000"/>
                        </a:lnSpc>
                        <a:spcBef>
                          <a:spcPts val="600"/>
                        </a:spcBef>
                        <a:spcAft>
                          <a:spcPts val="600"/>
                        </a:spcAft>
                        <a:buNone/>
                      </a:pPr>
                      <a:r>
                        <a:rPr lang="en-US" sz="1600" kern="0" dirty="0">
                          <a:effectLst/>
                        </a:rPr>
                        <a:t>6</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Communication and Dissemination: Clustering as projects booster. Insights from EU Commission </a:t>
                      </a:r>
                      <a:endParaRPr lang="it-IT" sz="1600" b="1" kern="100" dirty="0">
                        <a:effectLst/>
                      </a:endParaRPr>
                    </a:p>
                    <a:p>
                      <a:pPr>
                        <a:lnSpc>
                          <a:spcPct val="100000"/>
                        </a:lnSpc>
                        <a:spcBef>
                          <a:spcPts val="300"/>
                        </a:spcBef>
                        <a:spcAft>
                          <a:spcPts val="300"/>
                        </a:spcAft>
                        <a:buNone/>
                      </a:pPr>
                      <a:r>
                        <a:rPr lang="en-US" sz="1600" kern="0" dirty="0">
                          <a:effectLst/>
                        </a:rPr>
                        <a:t> </a:t>
                      </a:r>
                      <a:r>
                        <a:rPr lang="it-IT" sz="1600" kern="0" dirty="0">
                          <a:effectLst/>
                        </a:rPr>
                        <a:t>(Elsa Papadopoulou - European Commission - REA.B1) – Q/A</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2723601329"/>
                  </a:ext>
                </a:extLst>
              </a:tr>
              <a:tr h="514841">
                <a:tc>
                  <a:txBody>
                    <a:bodyPr/>
                    <a:lstStyle/>
                    <a:p>
                      <a:pPr algn="ctr">
                        <a:lnSpc>
                          <a:spcPct val="107000"/>
                        </a:lnSpc>
                        <a:spcBef>
                          <a:spcPts val="600"/>
                        </a:spcBef>
                        <a:spcAft>
                          <a:spcPts val="600"/>
                        </a:spcAft>
                        <a:buNone/>
                      </a:pPr>
                      <a:r>
                        <a:rPr lang="en-US" sz="1600" kern="0" dirty="0">
                          <a:effectLst/>
                        </a:rPr>
                        <a:t>7</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en-US" sz="1600" b="1" kern="0" dirty="0">
                          <a:effectLst/>
                        </a:rPr>
                        <a:t>Open discussion with audience on modelling role in continuous casting problem solving and current efforts by stakeholders </a:t>
                      </a:r>
                      <a:r>
                        <a:rPr lang="en-US" sz="1600" kern="0" dirty="0">
                          <a:effectLst/>
                        </a:rPr>
                        <a:t>(experiences, lessons learnt, success stories) </a:t>
                      </a:r>
                      <a:endParaRPr lang="it-IT"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2661096410"/>
                  </a:ext>
                </a:extLst>
              </a:tr>
              <a:tr h="362793">
                <a:tc>
                  <a:txBody>
                    <a:bodyPr/>
                    <a:lstStyle/>
                    <a:p>
                      <a:pPr algn="ctr">
                        <a:lnSpc>
                          <a:spcPct val="107000"/>
                        </a:lnSpc>
                        <a:spcBef>
                          <a:spcPts val="600"/>
                        </a:spcBef>
                        <a:spcAft>
                          <a:spcPts val="600"/>
                        </a:spcAft>
                        <a:buNone/>
                      </a:pPr>
                      <a:r>
                        <a:rPr lang="it-IT" sz="1600" b="1" kern="0" dirty="0">
                          <a:effectLst/>
                        </a:rPr>
                        <a:t>8</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tc>
                  <a:txBody>
                    <a:bodyPr/>
                    <a:lstStyle/>
                    <a:p>
                      <a:pPr>
                        <a:lnSpc>
                          <a:spcPct val="100000"/>
                        </a:lnSpc>
                        <a:spcBef>
                          <a:spcPts val="300"/>
                        </a:spcBef>
                        <a:spcAft>
                          <a:spcPts val="300"/>
                        </a:spcAft>
                        <a:buNone/>
                      </a:pPr>
                      <a:r>
                        <a:rPr lang="it-IT" sz="1600" b="1" kern="0" dirty="0">
                          <a:effectLst/>
                        </a:rPr>
                        <a:t>Wrap-up/Conclusions </a:t>
                      </a:r>
                      <a:endParaRPr lang="it-IT" sz="16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47217" marR="47217" marT="0" marB="0" anchor="ctr"/>
                </a:tc>
                <a:extLst>
                  <a:ext uri="{0D108BD9-81ED-4DB2-BD59-A6C34878D82A}">
                    <a16:rowId xmlns:a16="http://schemas.microsoft.com/office/drawing/2014/main" val="396218145"/>
                  </a:ext>
                </a:extLst>
              </a:tr>
            </a:tbl>
          </a:graphicData>
        </a:graphic>
      </p:graphicFrame>
    </p:spTree>
    <p:extLst>
      <p:ext uri="{BB962C8B-B14F-4D97-AF65-F5344CB8AC3E}">
        <p14:creationId xmlns:p14="http://schemas.microsoft.com/office/powerpoint/2010/main" val="203805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6D163-B481-E78D-D498-621C852202D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5E4AD19-04C2-B999-58C5-CE6BBA87455C}"/>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endParaRPr lang="en-IE" altLang="en-US" dirty="0"/>
          </a:p>
        </p:txBody>
      </p:sp>
      <p:sp>
        <p:nvSpPr>
          <p:cNvPr id="11" name="Content Placeholder 2">
            <a:extLst>
              <a:ext uri="{FF2B5EF4-FFF2-40B4-BE49-F238E27FC236}">
                <a16:creationId xmlns:a16="http://schemas.microsoft.com/office/drawing/2014/main" id="{F8867B23-5BE7-924F-6F34-0C9FB7498FC4}"/>
              </a:ext>
            </a:extLst>
          </p:cNvPr>
          <p:cNvSpPr txBox="1">
            <a:spLocks/>
          </p:cNvSpPr>
          <p:nvPr/>
        </p:nvSpPr>
        <p:spPr>
          <a:xfrm>
            <a:off x="707981" y="1734302"/>
            <a:ext cx="5523723" cy="257810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buClrTx/>
              <a:buNone/>
            </a:pPr>
            <a:r>
              <a:rPr lang="en-IE" altLang="en-US" sz="4800" b="1" i="1" dirty="0">
                <a:latin typeface="Calibri" panose="020F0502020204030204" pitchFamily="34" charset="0"/>
                <a:ea typeface="Calibri" panose="020F0502020204030204" pitchFamily="34" charset="0"/>
                <a:cs typeface="Calibri" panose="020F0502020204030204" pitchFamily="34" charset="0"/>
              </a:rPr>
              <a:t>And see you at the Q/A panel for a fruitful discussion!</a:t>
            </a:r>
            <a:endParaRPr lang="en-GB" sz="4800" b="1" i="1" dirty="0">
              <a:latin typeface="Calibri" panose="020F0502020204030204" pitchFamily="34" charset="0"/>
              <a:ea typeface="Calibri" panose="020F0502020204030204" pitchFamily="34" charset="0"/>
              <a:cs typeface="Calibri" panose="020F0502020204030204" pitchFamily="34" charset="0"/>
            </a:endParaRPr>
          </a:p>
        </p:txBody>
      </p:sp>
      <p:sp>
        <p:nvSpPr>
          <p:cNvPr id="12" name="Title 1">
            <a:extLst>
              <a:ext uri="{FF2B5EF4-FFF2-40B4-BE49-F238E27FC236}">
                <a16:creationId xmlns:a16="http://schemas.microsoft.com/office/drawing/2014/main" id="{8FAF2410-DDB7-333D-4888-42BDBB93378E}"/>
              </a:ext>
            </a:extLst>
          </p:cNvPr>
          <p:cNvSpPr txBox="1">
            <a:spLocks/>
          </p:cNvSpPr>
          <p:nvPr/>
        </p:nvSpPr>
        <p:spPr>
          <a:xfrm>
            <a:off x="838199" y="436995"/>
            <a:ext cx="10515600"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r>
              <a:rPr lang="en-IE" altLang="en-US" dirty="0"/>
              <a:t>Have a fruitful webinar …</a:t>
            </a:r>
          </a:p>
        </p:txBody>
      </p:sp>
      <p:pic>
        <p:nvPicPr>
          <p:cNvPr id="13" name="Picture 12" descr="A group of people working in a factory&#10;&#10;AI-generated content may be incorrect.">
            <a:extLst>
              <a:ext uri="{FF2B5EF4-FFF2-40B4-BE49-F238E27FC236}">
                <a16:creationId xmlns:a16="http://schemas.microsoft.com/office/drawing/2014/main" id="{D8124264-715D-1488-DFED-FA3F7D1B623E}"/>
              </a:ext>
            </a:extLst>
          </p:cNvPr>
          <p:cNvPicPr>
            <a:picLocks noChangeAspect="1"/>
          </p:cNvPicPr>
          <p:nvPr/>
        </p:nvPicPr>
        <p:blipFill>
          <a:blip r:embed="rId3"/>
          <a:stretch>
            <a:fillRect/>
          </a:stretch>
        </p:blipFill>
        <p:spPr>
          <a:xfrm>
            <a:off x="6834271" y="791972"/>
            <a:ext cx="4834387" cy="4834387"/>
          </a:xfrm>
          <a:prstGeom prst="rect">
            <a:avLst/>
          </a:prstGeom>
        </p:spPr>
      </p:pic>
      <p:pic>
        <p:nvPicPr>
          <p:cNvPr id="2" name="Picture 1">
            <a:extLst>
              <a:ext uri="{FF2B5EF4-FFF2-40B4-BE49-F238E27FC236}">
                <a16:creationId xmlns:a16="http://schemas.microsoft.com/office/drawing/2014/main" id="{BBDB8031-C674-BDC0-4EBE-B980BA6738C4}"/>
              </a:ext>
            </a:extLst>
          </p:cNvPr>
          <p:cNvPicPr>
            <a:picLocks noChangeAspect="1"/>
          </p:cNvPicPr>
          <p:nvPr/>
        </p:nvPicPr>
        <p:blipFill>
          <a:blip r:embed="rId4"/>
          <a:stretch>
            <a:fillRect/>
          </a:stretch>
        </p:blipFill>
        <p:spPr>
          <a:xfrm>
            <a:off x="2051211" y="4396551"/>
            <a:ext cx="2970825" cy="870992"/>
          </a:xfrm>
          <a:prstGeom prst="rect">
            <a:avLst/>
          </a:prstGeom>
        </p:spPr>
      </p:pic>
      <p:pic>
        <p:nvPicPr>
          <p:cNvPr id="3" name="Picture 2">
            <a:extLst>
              <a:ext uri="{FF2B5EF4-FFF2-40B4-BE49-F238E27FC236}">
                <a16:creationId xmlns:a16="http://schemas.microsoft.com/office/drawing/2014/main" id="{F4F1B669-B1CD-FDE3-497E-35C33317BA6D}"/>
              </a:ext>
            </a:extLst>
          </p:cNvPr>
          <p:cNvPicPr>
            <a:picLocks noChangeAspect="1"/>
          </p:cNvPicPr>
          <p:nvPr/>
        </p:nvPicPr>
        <p:blipFill>
          <a:blip r:embed="rId5"/>
          <a:srcRect t="3366" r="2353"/>
          <a:stretch/>
        </p:blipFill>
        <p:spPr>
          <a:xfrm>
            <a:off x="4959374" y="5118266"/>
            <a:ext cx="1221252" cy="1195582"/>
          </a:xfrm>
          <a:prstGeom prst="rect">
            <a:avLst/>
          </a:prstGeom>
        </p:spPr>
      </p:pic>
      <p:pic>
        <p:nvPicPr>
          <p:cNvPr id="4" name="Picture 3">
            <a:extLst>
              <a:ext uri="{FF2B5EF4-FFF2-40B4-BE49-F238E27FC236}">
                <a16:creationId xmlns:a16="http://schemas.microsoft.com/office/drawing/2014/main" id="{6A42E526-0782-AD3A-D685-AFF4060256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04" y="5564125"/>
            <a:ext cx="2283890" cy="523772"/>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id="{8BFF4D68-9231-D31F-2870-8D97B0F3B374}"/>
              </a:ext>
            </a:extLst>
          </p:cNvPr>
          <p:cNvSpPr/>
          <p:nvPr/>
        </p:nvSpPr>
        <p:spPr>
          <a:xfrm>
            <a:off x="2519813" y="5267543"/>
            <a:ext cx="2295024" cy="558468"/>
          </a:xfrm>
          <a:prstGeom prst="triangle">
            <a:avLst>
              <a:gd name="adj" fmla="val 4966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lide Number Placeholder 6">
            <a:extLst>
              <a:ext uri="{FF2B5EF4-FFF2-40B4-BE49-F238E27FC236}">
                <a16:creationId xmlns:a16="http://schemas.microsoft.com/office/drawing/2014/main" id="{12AE4449-1517-9D3D-2A77-4C6E44B2D505}"/>
              </a:ext>
            </a:extLst>
          </p:cNvPr>
          <p:cNvSpPr>
            <a:spLocks noGrp="1"/>
          </p:cNvSpPr>
          <p:nvPr>
            <p:ph type="sldNum" sz="quarter" idx="12"/>
          </p:nvPr>
        </p:nvSpPr>
        <p:spPr/>
        <p:txBody>
          <a:bodyPr/>
          <a:lstStyle/>
          <a:p>
            <a:fld id="{F46C79FD-C571-418B-AB0F-5EE936C85276}" type="slidenum">
              <a:rPr lang="en-GB" smtClean="0"/>
              <a:t>13</a:t>
            </a:fld>
            <a:endParaRPr lang="en-GB"/>
          </a:p>
        </p:txBody>
      </p:sp>
    </p:spTree>
    <p:extLst>
      <p:ext uri="{BB962C8B-B14F-4D97-AF65-F5344CB8AC3E}">
        <p14:creationId xmlns:p14="http://schemas.microsoft.com/office/powerpoint/2010/main" val="193707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EDB62-8CC8-78A1-3257-368A938D6BEA}"/>
            </a:ext>
          </a:extLst>
        </p:cNvPr>
        <p:cNvGrpSpPr/>
        <p:nvPr/>
      </p:nvGrpSpPr>
      <p:grpSpPr>
        <a:xfrm>
          <a:off x="0" y="0"/>
          <a:ext cx="0" cy="0"/>
          <a:chOff x="0" y="0"/>
          <a:chExt cx="0" cy="0"/>
        </a:xfrm>
      </p:grpSpPr>
      <p:sp>
        <p:nvSpPr>
          <p:cNvPr id="5" name="Rectangle 5">
            <a:extLst>
              <a:ext uri="{FF2B5EF4-FFF2-40B4-BE49-F238E27FC236}">
                <a16:creationId xmlns:a16="http://schemas.microsoft.com/office/drawing/2014/main" id="{4EA3D0AA-854F-98BB-C083-719731AD52AC}"/>
              </a:ext>
            </a:extLst>
          </p:cNvPr>
          <p:cNvSpPr>
            <a:spLocks noGrp="1" noChangeArrowheads="1"/>
          </p:cNvSpPr>
          <p:nvPr>
            <p:ph type="ctrTitle"/>
          </p:nvPr>
        </p:nvSpPr>
        <p:spPr>
          <a:xfrm>
            <a:off x="1049644" y="1332833"/>
            <a:ext cx="6448654" cy="1400383"/>
          </a:xfrm>
        </p:spPr>
        <p:txBody>
          <a:bodyPr wrap="square">
            <a:spAutoFit/>
          </a:bodyPr>
          <a:lstStyle/>
          <a:p>
            <a:pPr algn="ctr">
              <a:lnSpc>
                <a:spcPct val="100000"/>
              </a:lnSpc>
              <a:spcBef>
                <a:spcPts val="0"/>
              </a:spcBef>
            </a:pPr>
            <a:r>
              <a:rPr lang="en-US" sz="3200" b="1" i="1" kern="0" dirty="0">
                <a:effectLst/>
                <a:latin typeface="Arial" panose="020B0604020202020204" pitchFamily="34" charset="0"/>
                <a:ea typeface="Times New Roman" panose="02020603050405020304" pitchFamily="18" charset="0"/>
              </a:rPr>
              <a:t>METACAST </a:t>
            </a:r>
            <a:br>
              <a:rPr lang="en-US" sz="2800" kern="0" dirty="0">
                <a:effectLst/>
                <a:latin typeface="Arial" panose="020B0604020202020204" pitchFamily="34" charset="0"/>
                <a:ea typeface="Times New Roman" panose="02020603050405020304" pitchFamily="18" charset="0"/>
              </a:rPr>
            </a:br>
            <a:r>
              <a:rPr kumimoji="0" lang="en-US" altLang="en-US" sz="2800" b="0" i="0" u="none" strike="noStrike" kern="1200" cap="none" spc="0" normalizeH="0" baseline="0" noProof="0" dirty="0">
                <a:ln>
                  <a:noFill/>
                </a:ln>
                <a:solidFill>
                  <a:srgbClr val="FFFF00"/>
                </a:solidFill>
                <a:effectLst/>
                <a:uLnTx/>
                <a:uFillTx/>
                <a:latin typeface="Arial"/>
                <a:ea typeface="+mj-ea"/>
                <a:cs typeface="+mj-cs"/>
              </a:rPr>
              <a:t>Mapping, Educating, Training, Applying models in continuous CASTing</a:t>
            </a:r>
            <a:endParaRPr lang="en-GB" altLang="en-US" sz="2800" dirty="0"/>
          </a:p>
        </p:txBody>
      </p:sp>
      <p:pic>
        <p:nvPicPr>
          <p:cNvPr id="133" name="Picture 132">
            <a:extLst>
              <a:ext uri="{FF2B5EF4-FFF2-40B4-BE49-F238E27FC236}">
                <a16:creationId xmlns:a16="http://schemas.microsoft.com/office/drawing/2014/main" id="{5C0D6D24-B3F2-6449-C453-A9071B563CE4}"/>
              </a:ext>
            </a:extLst>
          </p:cNvPr>
          <p:cNvPicPr>
            <a:picLocks noChangeAspect="1"/>
          </p:cNvPicPr>
          <p:nvPr/>
        </p:nvPicPr>
        <p:blipFill>
          <a:blip r:embed="rId3"/>
          <a:stretch>
            <a:fillRect/>
          </a:stretch>
        </p:blipFill>
        <p:spPr>
          <a:xfrm>
            <a:off x="1" y="97239"/>
            <a:ext cx="2448560" cy="715215"/>
          </a:xfrm>
          <a:prstGeom prst="rect">
            <a:avLst/>
          </a:prstGeom>
        </p:spPr>
      </p:pic>
      <p:pic>
        <p:nvPicPr>
          <p:cNvPr id="11" name="Picture 10">
            <a:extLst>
              <a:ext uri="{FF2B5EF4-FFF2-40B4-BE49-F238E27FC236}">
                <a16:creationId xmlns:a16="http://schemas.microsoft.com/office/drawing/2014/main" id="{94511CDC-1108-9963-DEBC-108C66B57E89}"/>
              </a:ext>
            </a:extLst>
          </p:cNvPr>
          <p:cNvPicPr>
            <a:picLocks noChangeAspect="1"/>
          </p:cNvPicPr>
          <p:nvPr/>
        </p:nvPicPr>
        <p:blipFill>
          <a:blip r:embed="rId4"/>
          <a:stretch>
            <a:fillRect/>
          </a:stretch>
        </p:blipFill>
        <p:spPr>
          <a:xfrm>
            <a:off x="9816994" y="238931"/>
            <a:ext cx="2292007" cy="545498"/>
          </a:xfrm>
          <a:prstGeom prst="rect">
            <a:avLst/>
          </a:prstGeom>
        </p:spPr>
      </p:pic>
      <p:sp>
        <p:nvSpPr>
          <p:cNvPr id="131" name="TextBox 130">
            <a:extLst>
              <a:ext uri="{FF2B5EF4-FFF2-40B4-BE49-F238E27FC236}">
                <a16:creationId xmlns:a16="http://schemas.microsoft.com/office/drawing/2014/main" id="{CF05DB96-55E4-11CC-5358-773293A59012}"/>
              </a:ext>
            </a:extLst>
          </p:cNvPr>
          <p:cNvSpPr txBox="1"/>
          <p:nvPr/>
        </p:nvSpPr>
        <p:spPr>
          <a:xfrm>
            <a:off x="1049644" y="3172316"/>
            <a:ext cx="6107060" cy="3554819"/>
          </a:xfrm>
          <a:prstGeom prst="rect">
            <a:avLst/>
          </a:prstGeom>
          <a:noFill/>
        </p:spPr>
        <p:txBody>
          <a:bodyPr wrap="square">
            <a:spAutoFit/>
          </a:bodyPr>
          <a:lstStyle/>
          <a:p>
            <a:pPr>
              <a:spcBef>
                <a:spcPts val="300"/>
              </a:spcBef>
              <a:spcAft>
                <a:spcPts val="300"/>
              </a:spcAft>
            </a:pPr>
            <a:endParaRPr lang="en-US" sz="2400" b="1"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r>
              <a:rPr lang="en-US" sz="2800" b="1" i="1" kern="0" dirty="0">
                <a:solidFill>
                  <a:schemeClr val="bg1"/>
                </a:solidFill>
                <a:latin typeface="Arial" panose="020B0604020202020204" pitchFamily="34" charset="0"/>
                <a:ea typeface="Times New Roman" panose="02020603050405020304" pitchFamily="18" charset="0"/>
              </a:rPr>
              <a:t>Welcome and Introduction: clustering for impact: focus on modelling </a:t>
            </a:r>
            <a:endParaRPr lang="en-US" sz="2800" i="1" kern="0" dirty="0">
              <a:solidFill>
                <a:schemeClr val="bg1"/>
              </a:solidFill>
              <a:latin typeface="Arial" panose="020B0604020202020204" pitchFamily="34" charset="0"/>
              <a:ea typeface="Times New Roman" panose="02020603050405020304" pitchFamily="18" charset="0"/>
            </a:endParaRPr>
          </a:p>
          <a:p>
            <a:pPr>
              <a:spcBef>
                <a:spcPts val="300"/>
              </a:spcBef>
              <a:spcAft>
                <a:spcPts val="300"/>
              </a:spcAft>
            </a:pPr>
            <a:endParaRPr lang="en-US" i="1" kern="0" dirty="0">
              <a:solidFill>
                <a:schemeClr val="bg1"/>
              </a:solidFill>
              <a:effectLst/>
              <a:latin typeface="Arial" panose="020B0604020202020204" pitchFamily="34" charset="0"/>
              <a:ea typeface="Times New Roman" panose="02020603050405020304" pitchFamily="18" charset="0"/>
            </a:endParaRPr>
          </a:p>
          <a:p>
            <a:pPr>
              <a:spcBef>
                <a:spcPts val="300"/>
              </a:spcBef>
              <a:spcAft>
                <a:spcPts val="300"/>
              </a:spcAft>
            </a:pPr>
            <a:r>
              <a:rPr lang="en-US" i="1" kern="0" dirty="0">
                <a:solidFill>
                  <a:schemeClr val="bg1"/>
                </a:solidFill>
                <a:effectLst/>
                <a:latin typeface="Arial" panose="020B0604020202020204" pitchFamily="34" charset="0"/>
                <a:ea typeface="Times New Roman" panose="02020603050405020304" pitchFamily="18" charset="0"/>
              </a:rPr>
              <a:t>Michele De Santis (RINA-CSM) </a:t>
            </a:r>
          </a:p>
          <a:p>
            <a:pPr>
              <a:spcBef>
                <a:spcPts val="300"/>
              </a:spcBef>
              <a:spcAft>
                <a:spcPts val="300"/>
              </a:spcAft>
            </a:pPr>
            <a:endParaRPr lang="en-US" i="1" kern="0" dirty="0">
              <a:solidFill>
                <a:schemeClr val="bg1"/>
              </a:solidFill>
              <a:latin typeface="Arial" panose="020B0604020202020204" pitchFamily="34" charset="0"/>
            </a:endParaRPr>
          </a:p>
          <a:p>
            <a:pPr>
              <a:spcBef>
                <a:spcPts val="300"/>
              </a:spcBef>
              <a:spcAft>
                <a:spcPts val="300"/>
              </a:spcAft>
            </a:pPr>
            <a:endParaRPr lang="en-US" sz="1100" i="1" kern="0" dirty="0">
              <a:solidFill>
                <a:schemeClr val="bg1"/>
              </a:solidFill>
              <a:latin typeface="Arial" panose="020B0604020202020204" pitchFamily="34" charset="0"/>
            </a:endParaRPr>
          </a:p>
          <a:p>
            <a:pPr>
              <a:spcBef>
                <a:spcPts val="300"/>
              </a:spcBef>
              <a:spcAft>
                <a:spcPts val="300"/>
              </a:spcAft>
            </a:pPr>
            <a:r>
              <a:rPr lang="en-US" sz="1100" i="1" kern="0" dirty="0">
                <a:solidFill>
                  <a:schemeClr val="bg1"/>
                </a:solidFill>
                <a:latin typeface="Arial" panose="020B0604020202020204" pitchFamily="34" charset="0"/>
              </a:rPr>
              <a:t>Disclaimer: Views and opinions expressed are however those of the author(s) only and do not necessarily reflect those of EU/REA, which cannot can be held responsible for them.</a:t>
            </a:r>
            <a:endParaRPr lang="it-IT" sz="1100" i="1" dirty="0">
              <a:solidFill>
                <a:schemeClr val="bg1"/>
              </a:solidFill>
            </a:endParaRPr>
          </a:p>
        </p:txBody>
      </p:sp>
      <p:pic>
        <p:nvPicPr>
          <p:cNvPr id="132" name="Picture 131">
            <a:extLst>
              <a:ext uri="{FF2B5EF4-FFF2-40B4-BE49-F238E27FC236}">
                <a16:creationId xmlns:a16="http://schemas.microsoft.com/office/drawing/2014/main" id="{F5258104-3845-6E9E-F8F2-E02A99BDAA95}"/>
              </a:ext>
            </a:extLst>
          </p:cNvPr>
          <p:cNvPicPr>
            <a:picLocks noChangeAspect="1"/>
          </p:cNvPicPr>
          <p:nvPr/>
        </p:nvPicPr>
        <p:blipFill>
          <a:blip r:embed="rId5"/>
          <a:stretch>
            <a:fillRect/>
          </a:stretch>
        </p:blipFill>
        <p:spPr>
          <a:xfrm>
            <a:off x="6529573" y="1503680"/>
            <a:ext cx="5579428" cy="4699406"/>
          </a:xfrm>
          <a:prstGeom prst="rect">
            <a:avLst/>
          </a:prstGeom>
        </p:spPr>
      </p:pic>
      <p:sp>
        <p:nvSpPr>
          <p:cNvPr id="2" name="Slide Number Placeholder 1">
            <a:extLst>
              <a:ext uri="{FF2B5EF4-FFF2-40B4-BE49-F238E27FC236}">
                <a16:creationId xmlns:a16="http://schemas.microsoft.com/office/drawing/2014/main" id="{337F113A-C5DD-915E-7660-C64EDF02FC0C}"/>
              </a:ext>
            </a:extLst>
          </p:cNvPr>
          <p:cNvSpPr>
            <a:spLocks noGrp="1"/>
          </p:cNvSpPr>
          <p:nvPr>
            <p:ph type="sldNum" sz="quarter" idx="12"/>
          </p:nvPr>
        </p:nvSpPr>
        <p:spPr/>
        <p:txBody>
          <a:bodyPr/>
          <a:lstStyle/>
          <a:p>
            <a:fld id="{F46C79FD-C571-418B-AB0F-5EE936C85276}" type="slidenum">
              <a:rPr lang="en-GB" smtClean="0"/>
              <a:t>2</a:t>
            </a:fld>
            <a:endParaRPr lang="en-GB" dirty="0"/>
          </a:p>
        </p:txBody>
      </p:sp>
    </p:spTree>
    <p:extLst>
      <p:ext uri="{BB962C8B-B14F-4D97-AF65-F5344CB8AC3E}">
        <p14:creationId xmlns:p14="http://schemas.microsoft.com/office/powerpoint/2010/main" val="984518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040" y="1615551"/>
            <a:ext cx="6512560" cy="4061552"/>
          </a:xfrm>
        </p:spPr>
        <p:txBody>
          <a:bodyPr/>
          <a:lstStyle/>
          <a:p>
            <a:pPr algn="l" fontAlgn="ctr">
              <a:spcBef>
                <a:spcPts val="300"/>
              </a:spcBef>
              <a:spcAft>
                <a:spcPts val="600"/>
              </a:spcAft>
              <a:buFont typeface="Wingdings" panose="05000000000000000000" pitchFamily="2" charset="2"/>
              <a:buChar char="ü"/>
            </a:pPr>
            <a:r>
              <a:rPr lang="en-US" sz="2800" b="0" i="1"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Project clustering (= grouping of related projects) offers significant benefits by fostering collaboration, knowledge sharing, and resource optimization.</a:t>
            </a:r>
          </a:p>
          <a:p>
            <a:pPr algn="l" fontAlgn="ctr">
              <a:spcBef>
                <a:spcPts val="300"/>
              </a:spcBef>
              <a:spcAft>
                <a:spcPts val="600"/>
              </a:spcAft>
              <a:buFont typeface="Wingdings" panose="05000000000000000000" pitchFamily="2" charset="2"/>
              <a:buChar char="ü"/>
            </a:pPr>
            <a:r>
              <a:rPr lang="en-US" sz="2800" b="0" i="1" dirty="0">
                <a:solidFill>
                  <a:srgbClr val="001D35"/>
                </a:solidFill>
                <a:effectLst/>
                <a:latin typeface="Calibri" panose="020F0502020204030204" pitchFamily="34" charset="0"/>
                <a:ea typeface="Calibri" panose="020F0502020204030204" pitchFamily="34" charset="0"/>
                <a:cs typeface="Calibri" panose="020F0502020204030204" pitchFamily="34" charset="0"/>
              </a:rPr>
              <a:t> It allows for a more efficient and effective approach to project management, particularly within large organizations or when dealing with complex, interconnected initiatives.</a:t>
            </a:r>
          </a:p>
          <a:p>
            <a:pPr lvl="1">
              <a:spcBef>
                <a:spcPts val="300"/>
              </a:spcBef>
              <a:spcAft>
                <a:spcPts val="0"/>
              </a:spcAft>
              <a:buFont typeface="Wingdings" panose="05000000000000000000" pitchFamily="2" charset="2"/>
              <a:buChar char="ü"/>
            </a:pPr>
            <a:endParaRPr lang="en-GB" sz="2400" dirty="0"/>
          </a:p>
        </p:txBody>
      </p:sp>
      <p:sp>
        <p:nvSpPr>
          <p:cNvPr id="2" name="Title 1"/>
          <p:cNvSpPr>
            <a:spLocks noGrp="1"/>
          </p:cNvSpPr>
          <p:nvPr>
            <p:ph type="title"/>
          </p:nvPr>
        </p:nvSpPr>
        <p:spPr>
          <a:xfrm>
            <a:off x="838199" y="482860"/>
            <a:ext cx="10515600" cy="782357"/>
          </a:xfrm>
        </p:spPr>
        <p:txBody>
          <a:bodyPr/>
          <a:lstStyle/>
          <a:p>
            <a:r>
              <a:rPr lang="en-GB" dirty="0"/>
              <a:t>‘Clustering’*</a:t>
            </a:r>
          </a:p>
        </p:txBody>
      </p:sp>
      <p:pic>
        <p:nvPicPr>
          <p:cNvPr id="6" name="Picture 5">
            <a:extLst>
              <a:ext uri="{FF2B5EF4-FFF2-40B4-BE49-F238E27FC236}">
                <a16:creationId xmlns:a16="http://schemas.microsoft.com/office/drawing/2014/main" id="{29473ACA-5975-D25D-C36D-095CCB460965}"/>
              </a:ext>
            </a:extLst>
          </p:cNvPr>
          <p:cNvPicPr>
            <a:picLocks noChangeAspect="1"/>
          </p:cNvPicPr>
          <p:nvPr/>
        </p:nvPicPr>
        <p:blipFill>
          <a:blip r:embed="rId2"/>
          <a:stretch>
            <a:fillRect/>
          </a:stretch>
        </p:blipFill>
        <p:spPr>
          <a:xfrm>
            <a:off x="8899514" y="400827"/>
            <a:ext cx="2682199" cy="783460"/>
          </a:xfrm>
          <a:prstGeom prst="rect">
            <a:avLst/>
          </a:prstGeom>
        </p:spPr>
      </p:pic>
      <p:sp>
        <p:nvSpPr>
          <p:cNvPr id="11" name="TextBox 10">
            <a:extLst>
              <a:ext uri="{FF2B5EF4-FFF2-40B4-BE49-F238E27FC236}">
                <a16:creationId xmlns:a16="http://schemas.microsoft.com/office/drawing/2014/main" id="{1DA0AE35-5EAD-0507-2DBA-93CB4049415B}"/>
              </a:ext>
            </a:extLst>
          </p:cNvPr>
          <p:cNvSpPr txBox="1"/>
          <p:nvPr/>
        </p:nvSpPr>
        <p:spPr>
          <a:xfrm>
            <a:off x="280670" y="6113530"/>
            <a:ext cx="8446770" cy="523220"/>
          </a:xfrm>
          <a:prstGeom prst="rect">
            <a:avLst/>
          </a:prstGeom>
          <a:noFill/>
        </p:spPr>
        <p:txBody>
          <a:bodyPr wrap="square">
            <a:spAutoFit/>
          </a:bodyPr>
          <a:lstStyle/>
          <a:p>
            <a:pPr algn="l" fontAlgn="ctr">
              <a:spcAft>
                <a:spcPts val="0"/>
              </a:spcAft>
              <a:buNone/>
            </a:pPr>
            <a:r>
              <a:rPr lang="en-US" sz="1400" b="0" i="0" dirty="0">
                <a:solidFill>
                  <a:srgbClr val="001D35"/>
                </a:solidFill>
                <a:effectLst/>
                <a:latin typeface="Google Sans"/>
              </a:rPr>
              <a:t>*</a:t>
            </a:r>
            <a:r>
              <a:rPr lang="en-US" sz="1400" b="0" i="0" dirty="0">
                <a:solidFill>
                  <a:srgbClr val="001D35"/>
                </a:solidFill>
                <a:effectLst/>
                <a:latin typeface="Google Sans"/>
                <a:hlinkClick r:id="rId3"/>
              </a:rPr>
              <a:t>https://www.privanova.com/resources/clustering-in-horizon-europe?/clustering-in-horizon-europe#:~:text=Multiplying%20impact%20of%20a%20project,achievement%20of%20their%20key%20impacts</a:t>
            </a:r>
            <a:r>
              <a:rPr lang="en-US" sz="1400" dirty="0">
                <a:solidFill>
                  <a:srgbClr val="001D35"/>
                </a:solidFill>
                <a:latin typeface="Google Sans"/>
              </a:rPr>
              <a:t> </a:t>
            </a:r>
            <a:endParaRPr lang="en-US" sz="1400" b="0" i="0" dirty="0">
              <a:solidFill>
                <a:srgbClr val="0B57D0"/>
              </a:solidFill>
              <a:effectLst/>
              <a:latin typeface="Google Sans"/>
            </a:endParaRPr>
          </a:p>
        </p:txBody>
      </p:sp>
      <p:graphicFrame>
        <p:nvGraphicFramePr>
          <p:cNvPr id="12" name="Diagram 11">
            <a:extLst>
              <a:ext uri="{FF2B5EF4-FFF2-40B4-BE49-F238E27FC236}">
                <a16:creationId xmlns:a16="http://schemas.microsoft.com/office/drawing/2014/main" id="{837332BF-1880-3FF7-73CD-D42B1538608C}"/>
              </a:ext>
            </a:extLst>
          </p:cNvPr>
          <p:cNvGraphicFramePr/>
          <p:nvPr>
            <p:extLst>
              <p:ext uri="{D42A27DB-BD31-4B8C-83A1-F6EECF244321}">
                <p14:modId xmlns:p14="http://schemas.microsoft.com/office/powerpoint/2010/main" val="1246566008"/>
              </p:ext>
            </p:extLst>
          </p:nvPr>
        </p:nvGraphicFramePr>
        <p:xfrm>
          <a:off x="6177280" y="1087121"/>
          <a:ext cx="5290476" cy="47477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998FA18A-4FE2-D4F1-2CC6-3F04658F8AF2}"/>
              </a:ext>
            </a:extLst>
          </p:cNvPr>
          <p:cNvSpPr>
            <a:spLocks noGrp="1"/>
          </p:cNvSpPr>
          <p:nvPr>
            <p:ph type="sldNum" sz="quarter" idx="12"/>
          </p:nvPr>
        </p:nvSpPr>
        <p:spPr/>
        <p:txBody>
          <a:bodyPr/>
          <a:lstStyle/>
          <a:p>
            <a:fld id="{F46C79FD-C571-418B-AB0F-5EE936C85276}" type="slidenum">
              <a:rPr lang="en-GB" smtClean="0"/>
              <a:t>3</a:t>
            </a:fld>
            <a:endParaRPr lang="en-GB"/>
          </a:p>
        </p:txBody>
      </p:sp>
      <p:pic>
        <p:nvPicPr>
          <p:cNvPr id="5" name="Picture 4">
            <a:extLst>
              <a:ext uri="{FF2B5EF4-FFF2-40B4-BE49-F238E27FC236}">
                <a16:creationId xmlns:a16="http://schemas.microsoft.com/office/drawing/2014/main" id="{B95A396B-7A65-6596-14F7-00A50A52A182}"/>
              </a:ext>
            </a:extLst>
          </p:cNvPr>
          <p:cNvPicPr>
            <a:picLocks noChangeAspect="1"/>
          </p:cNvPicPr>
          <p:nvPr/>
        </p:nvPicPr>
        <p:blipFill>
          <a:blip r:embed="rId9"/>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105856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3C01-6CE3-C681-B9E1-C5C67D0B6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DE05B9-F989-5A82-0C43-118FA7C41CAB}"/>
              </a:ext>
            </a:extLst>
          </p:cNvPr>
          <p:cNvSpPr>
            <a:spLocks noGrp="1"/>
          </p:cNvSpPr>
          <p:nvPr>
            <p:ph type="title"/>
          </p:nvPr>
        </p:nvSpPr>
        <p:spPr>
          <a:xfrm>
            <a:off x="838199" y="482860"/>
            <a:ext cx="10515600" cy="782357"/>
          </a:xfrm>
        </p:spPr>
        <p:txBody>
          <a:bodyPr/>
          <a:lstStyle/>
          <a:p>
            <a:r>
              <a:rPr lang="en-GB" dirty="0"/>
              <a:t>Modelling Importance</a:t>
            </a:r>
          </a:p>
        </p:txBody>
      </p:sp>
      <p:sp>
        <p:nvSpPr>
          <p:cNvPr id="4" name="Content Placeholder 2">
            <a:extLst>
              <a:ext uri="{FF2B5EF4-FFF2-40B4-BE49-F238E27FC236}">
                <a16:creationId xmlns:a16="http://schemas.microsoft.com/office/drawing/2014/main" id="{9B5E5A2B-F00D-9B21-E08C-34B8EB357863}"/>
              </a:ext>
            </a:extLst>
          </p:cNvPr>
          <p:cNvSpPr txBox="1">
            <a:spLocks/>
          </p:cNvSpPr>
          <p:nvPr/>
        </p:nvSpPr>
        <p:spPr>
          <a:xfrm>
            <a:off x="235131" y="1536282"/>
            <a:ext cx="11552316" cy="242779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02000"/>
              </a:lnSpc>
              <a:spcAft>
                <a:spcPts val="800"/>
              </a:spcAft>
              <a:buNone/>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Starting point: the huge modelling potential achieved through RFCS projects to solve casting challenges in the European steel industry. </a:t>
            </a:r>
          </a:p>
          <a:p>
            <a:pPr marL="0" lvl="0" indent="0" algn="just">
              <a:lnSpc>
                <a:spcPct val="102000"/>
              </a:lnSpc>
              <a:spcAft>
                <a:spcPts val="800"/>
              </a:spcAft>
              <a:buNone/>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Recent advances on modelling disseminated in 3 areas: </a:t>
            </a:r>
          </a:p>
          <a:p>
            <a:pPr lvl="0" algn="just">
              <a:lnSpc>
                <a:spcPct val="102000"/>
              </a:lnSpc>
              <a:spcAft>
                <a:spcPts val="800"/>
              </a:spcAft>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Fundamental Research</a:t>
            </a:r>
          </a:p>
          <a:p>
            <a:pPr lvl="0" algn="just">
              <a:lnSpc>
                <a:spcPct val="102000"/>
              </a:lnSpc>
              <a:spcAft>
                <a:spcPts val="800"/>
              </a:spcAft>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Industrial Applications </a:t>
            </a:r>
          </a:p>
          <a:p>
            <a:pPr lvl="0" algn="just">
              <a:lnSpc>
                <a:spcPct val="102000"/>
              </a:lnSpc>
              <a:spcAft>
                <a:spcPts val="800"/>
              </a:spcAft>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Decision-Making</a:t>
            </a:r>
          </a:p>
        </p:txBody>
      </p:sp>
      <p:pic>
        <p:nvPicPr>
          <p:cNvPr id="6" name="Picture 5">
            <a:extLst>
              <a:ext uri="{FF2B5EF4-FFF2-40B4-BE49-F238E27FC236}">
                <a16:creationId xmlns:a16="http://schemas.microsoft.com/office/drawing/2014/main" id="{79615347-A5B8-84B5-190B-C99EE65E6EE3}"/>
              </a:ext>
            </a:extLst>
          </p:cNvPr>
          <p:cNvPicPr>
            <a:picLocks noChangeAspect="1"/>
          </p:cNvPicPr>
          <p:nvPr/>
        </p:nvPicPr>
        <p:blipFill>
          <a:blip r:embed="rId2"/>
          <a:stretch>
            <a:fillRect/>
          </a:stretch>
        </p:blipFill>
        <p:spPr>
          <a:xfrm>
            <a:off x="9208034" y="481757"/>
            <a:ext cx="2682199" cy="783460"/>
          </a:xfrm>
          <a:prstGeom prst="rect">
            <a:avLst/>
          </a:prstGeom>
        </p:spPr>
      </p:pic>
      <p:pic>
        <p:nvPicPr>
          <p:cNvPr id="22" name="Picture 21" descr="A close-up of a timeline&#10;&#10;Description automatically generated">
            <a:extLst>
              <a:ext uri="{FF2B5EF4-FFF2-40B4-BE49-F238E27FC236}">
                <a16:creationId xmlns:a16="http://schemas.microsoft.com/office/drawing/2014/main" id="{E3586C8F-3953-0690-8242-EFAEC3CDC35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398326" y="1965826"/>
            <a:ext cx="6678287" cy="3782213"/>
          </a:xfrm>
          <a:prstGeom prst="rect">
            <a:avLst/>
          </a:prstGeom>
        </p:spPr>
      </p:pic>
      <p:sp>
        <p:nvSpPr>
          <p:cNvPr id="24" name="TextBox 23">
            <a:extLst>
              <a:ext uri="{FF2B5EF4-FFF2-40B4-BE49-F238E27FC236}">
                <a16:creationId xmlns:a16="http://schemas.microsoft.com/office/drawing/2014/main" id="{F1BCE344-6838-0CDF-B16F-E6489DC61B75}"/>
              </a:ext>
            </a:extLst>
          </p:cNvPr>
          <p:cNvSpPr txBox="1"/>
          <p:nvPr/>
        </p:nvSpPr>
        <p:spPr>
          <a:xfrm>
            <a:off x="115387" y="4930155"/>
            <a:ext cx="5980613" cy="1635769"/>
          </a:xfrm>
          <a:prstGeom prst="rect">
            <a:avLst/>
          </a:prstGeom>
          <a:noFill/>
        </p:spPr>
        <p:txBody>
          <a:bodyPr wrap="square">
            <a:spAutoFit/>
          </a:bodyPr>
          <a:lstStyle/>
          <a:p>
            <a:pPr marL="0" lvl="0" indent="0" algn="just">
              <a:lnSpc>
                <a:spcPct val="102000"/>
              </a:lnSpc>
              <a:spcAft>
                <a:spcPts val="800"/>
              </a:spcAft>
              <a:buNone/>
            </a:pPr>
            <a:r>
              <a:rPr lang="en-US" sz="20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Trend so far: </a:t>
            </a:r>
          </a:p>
          <a:p>
            <a:pPr marL="342900" lvl="0" indent="-342900" algn="just">
              <a:lnSpc>
                <a:spcPct val="102000"/>
              </a:lnSpc>
              <a:spcAft>
                <a:spcPts val="800"/>
              </a:spcAft>
              <a:buFont typeface="Wingdings" panose="05000000000000000000" pitchFamily="2" charset="2"/>
              <a:buChar char="ü"/>
            </a:pPr>
            <a:r>
              <a:rPr lang="en-US" sz="2000" b="1" kern="100" dirty="0">
                <a:solidFill>
                  <a:srgbClr val="000000"/>
                </a:solidFill>
                <a:latin typeface="Aptos" panose="020B0004020202020204" pitchFamily="34" charset="0"/>
                <a:ea typeface="Aptos" panose="020B0004020202020204" pitchFamily="34" charset="0"/>
                <a:cs typeface="Arial" panose="020B0604020202020204" pitchFamily="34" charset="0"/>
              </a:rPr>
              <a:t>improved models and time calculations, </a:t>
            </a:r>
          </a:p>
          <a:p>
            <a:pPr marL="342900" lvl="0" indent="-342900" algn="just">
              <a:lnSpc>
                <a:spcPct val="102000"/>
              </a:lnSpc>
              <a:spcAft>
                <a:spcPts val="800"/>
              </a:spcAft>
              <a:buFont typeface="Wingdings" panose="05000000000000000000" pitchFamily="2" charset="2"/>
              <a:buChar char="ü"/>
            </a:pPr>
            <a:r>
              <a:rPr lang="en-US" sz="2000" b="1" kern="100" dirty="0">
                <a:solidFill>
                  <a:srgbClr val="000000"/>
                </a:solidFill>
                <a:latin typeface="Aptos" panose="020B0004020202020204" pitchFamily="34" charset="0"/>
                <a:ea typeface="Aptos" panose="020B0004020202020204" pitchFamily="34" charset="0"/>
                <a:cs typeface="Arial" panose="020B0604020202020204" pitchFamily="34" charset="0"/>
              </a:rPr>
              <a:t>Multiphasic approach, </a:t>
            </a:r>
          </a:p>
          <a:p>
            <a:pPr marL="342900" lvl="0" indent="-342900" algn="just">
              <a:lnSpc>
                <a:spcPct val="102000"/>
              </a:lnSpc>
              <a:spcAft>
                <a:spcPts val="800"/>
              </a:spcAft>
              <a:buFont typeface="Wingdings" panose="05000000000000000000" pitchFamily="2" charset="2"/>
              <a:buChar char="ü"/>
            </a:pPr>
            <a:r>
              <a:rPr lang="en-US" sz="2000" b="1" kern="100" dirty="0">
                <a:solidFill>
                  <a:srgbClr val="000000"/>
                </a:solidFill>
                <a:latin typeface="Aptos" panose="020B0004020202020204" pitchFamily="34" charset="0"/>
                <a:ea typeface="Aptos" panose="020B0004020202020204" pitchFamily="34" charset="0"/>
                <a:cs typeface="Arial" panose="020B0604020202020204" pitchFamily="34" charset="0"/>
              </a:rPr>
              <a:t>Implementation for process control – AI tools </a:t>
            </a:r>
            <a:endParaRPr lang="it-IT"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529BE29B-6B25-B97B-7BBE-7BCADA8EB8CC}"/>
              </a:ext>
            </a:extLst>
          </p:cNvPr>
          <p:cNvSpPr>
            <a:spLocks noGrp="1"/>
          </p:cNvSpPr>
          <p:nvPr>
            <p:ph type="sldNum" sz="quarter" idx="12"/>
          </p:nvPr>
        </p:nvSpPr>
        <p:spPr/>
        <p:txBody>
          <a:bodyPr/>
          <a:lstStyle/>
          <a:p>
            <a:fld id="{F46C79FD-C571-418B-AB0F-5EE936C85276}" type="slidenum">
              <a:rPr lang="en-GB" smtClean="0"/>
              <a:t>4</a:t>
            </a:fld>
            <a:endParaRPr lang="en-GB"/>
          </a:p>
        </p:txBody>
      </p:sp>
      <p:pic>
        <p:nvPicPr>
          <p:cNvPr id="7" name="Picture 6">
            <a:extLst>
              <a:ext uri="{FF2B5EF4-FFF2-40B4-BE49-F238E27FC236}">
                <a16:creationId xmlns:a16="http://schemas.microsoft.com/office/drawing/2014/main" id="{1626B8CC-010D-1D1C-15E5-3EF91D246BBA}"/>
              </a:ext>
            </a:extLst>
          </p:cNvPr>
          <p:cNvPicPr>
            <a:picLocks noChangeAspect="1"/>
          </p:cNvPicPr>
          <p:nvPr/>
        </p:nvPicPr>
        <p:blipFill>
          <a:blip r:embed="rId4"/>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84579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E33C2-5114-04C6-A717-8762A81FA8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5BDC82-D97E-54E5-0519-301923D492E0}"/>
              </a:ext>
            </a:extLst>
          </p:cNvPr>
          <p:cNvSpPr>
            <a:spLocks noGrp="1"/>
          </p:cNvSpPr>
          <p:nvPr>
            <p:ph type="title"/>
          </p:nvPr>
        </p:nvSpPr>
        <p:spPr>
          <a:xfrm>
            <a:off x="838199" y="482860"/>
            <a:ext cx="10515600" cy="782357"/>
          </a:xfrm>
        </p:spPr>
        <p:txBody>
          <a:bodyPr/>
          <a:lstStyle/>
          <a:p>
            <a:r>
              <a:rPr lang="en-GB" dirty="0"/>
              <a:t>Trends and skills</a:t>
            </a:r>
          </a:p>
        </p:txBody>
      </p:sp>
      <p:pic>
        <p:nvPicPr>
          <p:cNvPr id="6" name="Picture 5">
            <a:extLst>
              <a:ext uri="{FF2B5EF4-FFF2-40B4-BE49-F238E27FC236}">
                <a16:creationId xmlns:a16="http://schemas.microsoft.com/office/drawing/2014/main" id="{A44A333B-04EA-E6B6-3F1F-C08237A60A3D}"/>
              </a:ext>
            </a:extLst>
          </p:cNvPr>
          <p:cNvPicPr>
            <a:picLocks noChangeAspect="1"/>
          </p:cNvPicPr>
          <p:nvPr/>
        </p:nvPicPr>
        <p:blipFill>
          <a:blip r:embed="rId2"/>
          <a:stretch>
            <a:fillRect/>
          </a:stretch>
        </p:blipFill>
        <p:spPr>
          <a:xfrm>
            <a:off x="9208034" y="481757"/>
            <a:ext cx="2682199" cy="783460"/>
          </a:xfrm>
          <a:prstGeom prst="rect">
            <a:avLst/>
          </a:prstGeom>
        </p:spPr>
      </p:pic>
      <p:sp>
        <p:nvSpPr>
          <p:cNvPr id="13" name="TextBox 12">
            <a:extLst>
              <a:ext uri="{FF2B5EF4-FFF2-40B4-BE49-F238E27FC236}">
                <a16:creationId xmlns:a16="http://schemas.microsoft.com/office/drawing/2014/main" id="{F004344E-4C7F-7F5F-D9F4-3A2F6B0A28CD}"/>
              </a:ext>
            </a:extLst>
          </p:cNvPr>
          <p:cNvSpPr txBox="1"/>
          <p:nvPr/>
        </p:nvSpPr>
        <p:spPr>
          <a:xfrm>
            <a:off x="333103" y="5944253"/>
            <a:ext cx="6627265" cy="430887"/>
          </a:xfrm>
          <a:prstGeom prst="rect">
            <a:avLst/>
          </a:prstGeom>
          <a:noFill/>
        </p:spPr>
        <p:txBody>
          <a:bodyPr wrap="square">
            <a:spAutoFit/>
          </a:bodyPr>
          <a:lstStyle/>
          <a:p>
            <a:r>
              <a:rPr lang="en-US" sz="1100" b="1" i="1" dirty="0"/>
              <a:t>From Blueprint “New Skills Agenda Steel”: Industry-driven sustainable European Steel Skills Agenda and Strategy (ESSA)</a:t>
            </a:r>
            <a:endParaRPr lang="it-IT" sz="1100" b="1" i="1" dirty="0"/>
          </a:p>
        </p:txBody>
      </p:sp>
      <p:sp>
        <p:nvSpPr>
          <p:cNvPr id="19" name="TextBox 18">
            <a:extLst>
              <a:ext uri="{FF2B5EF4-FFF2-40B4-BE49-F238E27FC236}">
                <a16:creationId xmlns:a16="http://schemas.microsoft.com/office/drawing/2014/main" id="{85C1622B-D9BD-9A79-0B29-2B9D1F0D0526}"/>
              </a:ext>
            </a:extLst>
          </p:cNvPr>
          <p:cNvSpPr txBox="1"/>
          <p:nvPr/>
        </p:nvSpPr>
        <p:spPr>
          <a:xfrm>
            <a:off x="333103" y="1484934"/>
            <a:ext cx="11557129" cy="923330"/>
          </a:xfrm>
          <a:prstGeom prst="rect">
            <a:avLst/>
          </a:prstGeom>
          <a:noFill/>
        </p:spPr>
        <p:txBody>
          <a:bodyPr wrap="square">
            <a:spAutoFit/>
          </a:bodyPr>
          <a:lstStyle/>
          <a:p>
            <a:r>
              <a:rPr lang="en-US" sz="18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in line with the need of improved skill (also boosted by open training/dissemination events and targeting appropriate decision makers including researchers and managers) …</a:t>
            </a:r>
          </a:p>
          <a:p>
            <a:endParaRPr lang="en-US" sz="18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E7B4C4CA-38F9-D33E-6987-D93440538899}"/>
              </a:ext>
            </a:extLst>
          </p:cNvPr>
          <p:cNvSpPr txBox="1"/>
          <p:nvPr/>
        </p:nvSpPr>
        <p:spPr>
          <a:xfrm>
            <a:off x="7289075" y="2513282"/>
            <a:ext cx="4768351" cy="877163"/>
          </a:xfrm>
          <a:prstGeom prst="rect">
            <a:avLst/>
          </a:prstGeom>
          <a:noFill/>
        </p:spPr>
        <p:txBody>
          <a:bodyPr wrap="square">
            <a:spAutoFit/>
          </a:bodyPr>
          <a:lstStyle/>
          <a:p>
            <a:r>
              <a:rPr lang="en-US" sz="17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as modelling is a pillar for problem solving and implementation in tools (see also the far-sighted storyline of RFCS priorities*)</a:t>
            </a:r>
            <a:endParaRPr lang="it-IT" sz="1700" dirty="0"/>
          </a:p>
        </p:txBody>
      </p:sp>
      <p:pic>
        <p:nvPicPr>
          <p:cNvPr id="7" name="Picture 6">
            <a:extLst>
              <a:ext uri="{FF2B5EF4-FFF2-40B4-BE49-F238E27FC236}">
                <a16:creationId xmlns:a16="http://schemas.microsoft.com/office/drawing/2014/main" id="{DD7D1176-CFF9-C98C-935A-30D162EBC657}"/>
              </a:ext>
            </a:extLst>
          </p:cNvPr>
          <p:cNvPicPr>
            <a:picLocks noChangeAspect="1"/>
          </p:cNvPicPr>
          <p:nvPr/>
        </p:nvPicPr>
        <p:blipFill>
          <a:blip r:embed="rId3">
            <a:extLst>
              <a:ext uri="{28A0092B-C50C-407E-A947-70E740481C1C}">
                <a14:useLocalDpi xmlns:a14="http://schemas.microsoft.com/office/drawing/2010/main" val="0"/>
              </a:ext>
            </a:extLst>
          </a:blip>
          <a:srcRect l="1609" r="2588"/>
          <a:stretch/>
        </p:blipFill>
        <p:spPr bwMode="auto">
          <a:xfrm>
            <a:off x="3278285" y="3296190"/>
            <a:ext cx="3795252" cy="2493867"/>
          </a:xfrm>
          <a:prstGeom prst="rect">
            <a:avLst/>
          </a:prstGeom>
          <a:noFill/>
        </p:spPr>
      </p:pic>
      <p:pic>
        <p:nvPicPr>
          <p:cNvPr id="9" name="Picture 8">
            <a:extLst>
              <a:ext uri="{FF2B5EF4-FFF2-40B4-BE49-F238E27FC236}">
                <a16:creationId xmlns:a16="http://schemas.microsoft.com/office/drawing/2014/main" id="{4270FC8F-8A87-78BC-D3E7-5AEDE565126D}"/>
              </a:ext>
            </a:extLst>
          </p:cNvPr>
          <p:cNvPicPr>
            <a:picLocks noChangeAspect="1"/>
          </p:cNvPicPr>
          <p:nvPr/>
        </p:nvPicPr>
        <p:blipFill>
          <a:blip r:embed="rId4"/>
          <a:stretch>
            <a:fillRect/>
          </a:stretch>
        </p:blipFill>
        <p:spPr>
          <a:xfrm>
            <a:off x="7289075" y="3429000"/>
            <a:ext cx="4369173" cy="2361057"/>
          </a:xfrm>
          <a:prstGeom prst="rect">
            <a:avLst/>
          </a:prstGeom>
        </p:spPr>
      </p:pic>
      <p:sp>
        <p:nvSpPr>
          <p:cNvPr id="10" name="TextBox 9">
            <a:extLst>
              <a:ext uri="{FF2B5EF4-FFF2-40B4-BE49-F238E27FC236}">
                <a16:creationId xmlns:a16="http://schemas.microsoft.com/office/drawing/2014/main" id="{AA1C9150-957E-E719-3257-8DAD3755574E}"/>
              </a:ext>
            </a:extLst>
          </p:cNvPr>
          <p:cNvSpPr txBox="1"/>
          <p:nvPr/>
        </p:nvSpPr>
        <p:spPr>
          <a:xfrm>
            <a:off x="8679487" y="5520835"/>
            <a:ext cx="3341840" cy="307777"/>
          </a:xfrm>
          <a:prstGeom prst="rect">
            <a:avLst/>
          </a:prstGeom>
          <a:noFill/>
        </p:spPr>
        <p:txBody>
          <a:bodyPr wrap="square">
            <a:spAutoFit/>
          </a:bodyPr>
          <a:lstStyle/>
          <a:p>
            <a:r>
              <a:rPr lang="en-US" sz="1400" b="1" kern="100" dirty="0">
                <a:solidFill>
                  <a:srgbClr val="000000"/>
                </a:solidFill>
                <a:effectLst/>
                <a:latin typeface="Aptos" panose="020B0004020202020204" pitchFamily="34" charset="0"/>
                <a:ea typeface="Aptos" panose="020B0004020202020204" pitchFamily="34" charset="0"/>
                <a:cs typeface="Arial" panose="020B0604020202020204" pitchFamily="34" charset="0"/>
              </a:rPr>
              <a:t>* VALCRA </a:t>
            </a:r>
            <a:r>
              <a:rPr lang="en-GB" sz="1400" dirty="0">
                <a:solidFill>
                  <a:srgbClr val="000000"/>
                </a:solidFill>
                <a:effectLst/>
                <a:latin typeface="Aptos" panose="020B0004020202020204" pitchFamily="34" charset="0"/>
                <a:ea typeface="Times New Roman" panose="02020603050405020304" pitchFamily="18" charset="0"/>
                <a:cs typeface="Arial" panose="020B0604020202020204" pitchFamily="34" charset="0"/>
              </a:rPr>
              <a:t>RFCS-GA No. 84719 </a:t>
            </a:r>
            <a:endParaRPr lang="it-IT" sz="1400" dirty="0"/>
          </a:p>
        </p:txBody>
      </p:sp>
      <p:sp>
        <p:nvSpPr>
          <p:cNvPr id="12" name="Rectangle 11">
            <a:extLst>
              <a:ext uri="{FF2B5EF4-FFF2-40B4-BE49-F238E27FC236}">
                <a16:creationId xmlns:a16="http://schemas.microsoft.com/office/drawing/2014/main" id="{845C6ACF-459B-F052-80B7-B26627D710E1}"/>
              </a:ext>
            </a:extLst>
          </p:cNvPr>
          <p:cNvSpPr/>
          <p:nvPr/>
        </p:nvSpPr>
        <p:spPr>
          <a:xfrm>
            <a:off x="7145383" y="2408264"/>
            <a:ext cx="4912043" cy="358758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a:extLst>
              <a:ext uri="{FF2B5EF4-FFF2-40B4-BE49-F238E27FC236}">
                <a16:creationId xmlns:a16="http://schemas.microsoft.com/office/drawing/2014/main" id="{9E034F12-A032-116F-8255-70FADAAFA7E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84827" y="2249116"/>
            <a:ext cx="3127000" cy="3545908"/>
          </a:xfrm>
          <a:prstGeom prst="rect">
            <a:avLst/>
          </a:prstGeom>
        </p:spPr>
      </p:pic>
      <p:sp>
        <p:nvSpPr>
          <p:cNvPr id="3" name="Slide Number Placeholder 2">
            <a:extLst>
              <a:ext uri="{FF2B5EF4-FFF2-40B4-BE49-F238E27FC236}">
                <a16:creationId xmlns:a16="http://schemas.microsoft.com/office/drawing/2014/main" id="{402BB5D4-B2CE-DB07-180B-8FECB8A91EB1}"/>
              </a:ext>
            </a:extLst>
          </p:cNvPr>
          <p:cNvSpPr>
            <a:spLocks noGrp="1"/>
          </p:cNvSpPr>
          <p:nvPr>
            <p:ph type="sldNum" sz="quarter" idx="12"/>
          </p:nvPr>
        </p:nvSpPr>
        <p:spPr/>
        <p:txBody>
          <a:bodyPr/>
          <a:lstStyle/>
          <a:p>
            <a:fld id="{F46C79FD-C571-418B-AB0F-5EE936C85276}" type="slidenum">
              <a:rPr lang="en-GB" smtClean="0"/>
              <a:t>5</a:t>
            </a:fld>
            <a:endParaRPr lang="en-GB"/>
          </a:p>
        </p:txBody>
      </p:sp>
      <p:pic>
        <p:nvPicPr>
          <p:cNvPr id="4" name="Picture 3">
            <a:extLst>
              <a:ext uri="{FF2B5EF4-FFF2-40B4-BE49-F238E27FC236}">
                <a16:creationId xmlns:a16="http://schemas.microsoft.com/office/drawing/2014/main" id="{5ECB1D7B-A743-B268-24A1-B86765F9FE99}"/>
              </a:ext>
            </a:extLst>
          </p:cNvPr>
          <p:cNvPicPr>
            <a:picLocks noChangeAspect="1"/>
          </p:cNvPicPr>
          <p:nvPr/>
        </p:nvPicPr>
        <p:blipFill>
          <a:blip r:embed="rId7"/>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2026823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0C55F-2915-267B-4DC4-B1C318049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6A25BA-7F57-3042-68F7-74E4356FFFDC}"/>
              </a:ext>
            </a:extLst>
          </p:cNvPr>
          <p:cNvSpPr>
            <a:spLocks noGrp="1"/>
          </p:cNvSpPr>
          <p:nvPr>
            <p:ph type="title"/>
          </p:nvPr>
        </p:nvSpPr>
        <p:spPr>
          <a:xfrm>
            <a:off x="838199" y="482860"/>
            <a:ext cx="7289802" cy="782357"/>
          </a:xfrm>
        </p:spPr>
        <p:txBody>
          <a:bodyPr/>
          <a:lstStyle/>
          <a:p>
            <a:r>
              <a:rPr lang="en-GB" dirty="0"/>
              <a:t>Steel casting: current projects</a:t>
            </a:r>
          </a:p>
        </p:txBody>
      </p:sp>
      <p:pic>
        <p:nvPicPr>
          <p:cNvPr id="6" name="Picture 5">
            <a:extLst>
              <a:ext uri="{FF2B5EF4-FFF2-40B4-BE49-F238E27FC236}">
                <a16:creationId xmlns:a16="http://schemas.microsoft.com/office/drawing/2014/main" id="{1A234B6A-B165-4D9A-E7CE-F7B0CD12C976}"/>
              </a:ext>
            </a:extLst>
          </p:cNvPr>
          <p:cNvPicPr>
            <a:picLocks noChangeAspect="1"/>
          </p:cNvPicPr>
          <p:nvPr/>
        </p:nvPicPr>
        <p:blipFill>
          <a:blip r:embed="rId3">
            <a:clrChange>
              <a:clrFrom>
                <a:srgbClr val="EAEAEA">
                  <a:alpha val="92157"/>
                </a:srgbClr>
              </a:clrFrom>
              <a:clrTo>
                <a:srgbClr val="EAEAEA">
                  <a:alpha val="0"/>
                </a:srgbClr>
              </a:clrTo>
            </a:clrChange>
          </a:blip>
          <a:stretch>
            <a:fillRect/>
          </a:stretch>
        </p:blipFill>
        <p:spPr>
          <a:xfrm>
            <a:off x="245813" y="6175236"/>
            <a:ext cx="2055953" cy="600536"/>
          </a:xfrm>
          <a:prstGeom prst="rect">
            <a:avLst/>
          </a:prstGeom>
        </p:spPr>
      </p:pic>
      <p:graphicFrame>
        <p:nvGraphicFramePr>
          <p:cNvPr id="5" name="Diagram 4">
            <a:extLst>
              <a:ext uri="{FF2B5EF4-FFF2-40B4-BE49-F238E27FC236}">
                <a16:creationId xmlns:a16="http://schemas.microsoft.com/office/drawing/2014/main" id="{4DBF7687-4E1D-6514-865F-A06792974997}"/>
              </a:ext>
            </a:extLst>
          </p:cNvPr>
          <p:cNvGraphicFramePr/>
          <p:nvPr>
            <p:extLst>
              <p:ext uri="{D42A27DB-BD31-4B8C-83A1-F6EECF244321}">
                <p14:modId xmlns:p14="http://schemas.microsoft.com/office/powerpoint/2010/main" val="1207208192"/>
              </p:ext>
            </p:extLst>
          </p:nvPr>
        </p:nvGraphicFramePr>
        <p:xfrm>
          <a:off x="1" y="1168400"/>
          <a:ext cx="10016594" cy="56073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Picture 9">
            <a:extLst>
              <a:ext uri="{FF2B5EF4-FFF2-40B4-BE49-F238E27FC236}">
                <a16:creationId xmlns:a16="http://schemas.microsoft.com/office/drawing/2014/main" id="{6D405817-51CF-CF4B-6F9F-1C1D26AB1ACF}"/>
              </a:ext>
            </a:extLst>
          </p:cNvPr>
          <p:cNvPicPr>
            <a:picLocks noChangeAspect="1"/>
          </p:cNvPicPr>
          <p:nvPr/>
        </p:nvPicPr>
        <p:blipFill>
          <a:blip r:embed="rId3">
            <a:clrChange>
              <a:clrFrom>
                <a:srgbClr val="EAEAEA">
                  <a:alpha val="92157"/>
                </a:srgbClr>
              </a:clrFrom>
              <a:clrTo>
                <a:srgbClr val="EAEAEA">
                  <a:alpha val="0"/>
                </a:srgbClr>
              </a:clrTo>
            </a:clrChange>
          </a:blip>
          <a:stretch>
            <a:fillRect/>
          </a:stretch>
        </p:blipFill>
        <p:spPr>
          <a:xfrm>
            <a:off x="8300720" y="4145429"/>
            <a:ext cx="3037840" cy="887342"/>
          </a:xfrm>
          <a:prstGeom prst="rect">
            <a:avLst/>
          </a:prstGeom>
        </p:spPr>
      </p:pic>
      <p:pic>
        <p:nvPicPr>
          <p:cNvPr id="13" name="Picture 12">
            <a:extLst>
              <a:ext uri="{FF2B5EF4-FFF2-40B4-BE49-F238E27FC236}">
                <a16:creationId xmlns:a16="http://schemas.microsoft.com/office/drawing/2014/main" id="{E361CE2E-B191-6C67-2BF1-4DAA14BADFD8}"/>
              </a:ext>
            </a:extLst>
          </p:cNvPr>
          <p:cNvPicPr>
            <a:picLocks noChangeAspect="1"/>
          </p:cNvPicPr>
          <p:nvPr/>
        </p:nvPicPr>
        <p:blipFill>
          <a:blip r:embed="rId9"/>
          <a:srcRect t="3366" r="2353"/>
          <a:stretch/>
        </p:blipFill>
        <p:spPr>
          <a:xfrm>
            <a:off x="6477436" y="1562232"/>
            <a:ext cx="1473898" cy="1442918"/>
          </a:xfrm>
          <a:prstGeom prst="rect">
            <a:avLst/>
          </a:prstGeom>
        </p:spPr>
      </p:pic>
      <p:pic>
        <p:nvPicPr>
          <p:cNvPr id="1026" name="Picture 2">
            <a:extLst>
              <a:ext uri="{FF2B5EF4-FFF2-40B4-BE49-F238E27FC236}">
                <a16:creationId xmlns:a16="http://schemas.microsoft.com/office/drawing/2014/main" id="{86C1D8F0-B383-8EAE-0B64-FFF1069A74A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3760" y="5032771"/>
            <a:ext cx="2776012" cy="63663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48FC9AD-1356-2ECE-5071-EA5CDF105ED8}"/>
              </a:ext>
            </a:extLst>
          </p:cNvPr>
          <p:cNvSpPr>
            <a:spLocks noGrp="1"/>
          </p:cNvSpPr>
          <p:nvPr>
            <p:ph type="sldNum" sz="quarter" idx="12"/>
          </p:nvPr>
        </p:nvSpPr>
        <p:spPr/>
        <p:txBody>
          <a:bodyPr/>
          <a:lstStyle/>
          <a:p>
            <a:fld id="{F46C79FD-C571-418B-AB0F-5EE936C85276}" type="slidenum">
              <a:rPr lang="en-GB" smtClean="0"/>
              <a:t>6</a:t>
            </a:fld>
            <a:endParaRPr lang="en-GB"/>
          </a:p>
        </p:txBody>
      </p:sp>
      <p:pic>
        <p:nvPicPr>
          <p:cNvPr id="4" name="Picture 3">
            <a:extLst>
              <a:ext uri="{FF2B5EF4-FFF2-40B4-BE49-F238E27FC236}">
                <a16:creationId xmlns:a16="http://schemas.microsoft.com/office/drawing/2014/main" id="{B7F250E8-25A4-D458-EFFF-99232D1AAB8D}"/>
              </a:ext>
            </a:extLst>
          </p:cNvPr>
          <p:cNvPicPr>
            <a:picLocks noChangeAspect="1"/>
          </p:cNvPicPr>
          <p:nvPr/>
        </p:nvPicPr>
        <p:blipFill>
          <a:blip r:embed="rId11"/>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322642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82259-9293-8461-54F5-A960AB7D0E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A5F612-4C4A-8537-3FFE-920ABEB5A106}"/>
              </a:ext>
            </a:extLst>
          </p:cNvPr>
          <p:cNvSpPr>
            <a:spLocks noGrp="1"/>
          </p:cNvSpPr>
          <p:nvPr>
            <p:ph type="title"/>
          </p:nvPr>
        </p:nvSpPr>
        <p:spPr>
          <a:xfrm>
            <a:off x="838198" y="482860"/>
            <a:ext cx="11049001" cy="782357"/>
          </a:xfrm>
        </p:spPr>
        <p:txBody>
          <a:bodyPr/>
          <a:lstStyle/>
          <a:p>
            <a:r>
              <a:rPr lang="en-GB" dirty="0"/>
              <a:t>Steel casting: current projects</a:t>
            </a:r>
          </a:p>
        </p:txBody>
      </p:sp>
      <p:pic>
        <p:nvPicPr>
          <p:cNvPr id="6" name="Picture 5">
            <a:extLst>
              <a:ext uri="{FF2B5EF4-FFF2-40B4-BE49-F238E27FC236}">
                <a16:creationId xmlns:a16="http://schemas.microsoft.com/office/drawing/2014/main" id="{B01F74B9-770E-EF5E-6642-C94ED0017CFC}"/>
              </a:ext>
            </a:extLst>
          </p:cNvPr>
          <p:cNvPicPr>
            <a:picLocks noChangeAspect="1"/>
          </p:cNvPicPr>
          <p:nvPr/>
        </p:nvPicPr>
        <p:blipFill>
          <a:blip r:embed="rId3">
            <a:clrChange>
              <a:clrFrom>
                <a:srgbClr val="EAEAEA">
                  <a:alpha val="92157"/>
                </a:srgbClr>
              </a:clrFrom>
              <a:clrTo>
                <a:srgbClr val="EAEAEA">
                  <a:alpha val="0"/>
                </a:srgbClr>
              </a:clrTo>
            </a:clrChange>
          </a:blip>
          <a:stretch>
            <a:fillRect/>
          </a:stretch>
        </p:blipFill>
        <p:spPr>
          <a:xfrm>
            <a:off x="245813" y="6175236"/>
            <a:ext cx="2055953" cy="600536"/>
          </a:xfrm>
          <a:prstGeom prst="rect">
            <a:avLst/>
          </a:prstGeom>
        </p:spPr>
      </p:pic>
      <p:sp>
        <p:nvSpPr>
          <p:cNvPr id="8" name="TextBox 7">
            <a:extLst>
              <a:ext uri="{FF2B5EF4-FFF2-40B4-BE49-F238E27FC236}">
                <a16:creationId xmlns:a16="http://schemas.microsoft.com/office/drawing/2014/main" id="{31CE6F0B-1C2D-5A8D-602F-7CDBE3D1D829}"/>
              </a:ext>
            </a:extLst>
          </p:cNvPr>
          <p:cNvSpPr txBox="1"/>
          <p:nvPr/>
        </p:nvSpPr>
        <p:spPr>
          <a:xfrm>
            <a:off x="9581991" y="1080551"/>
            <a:ext cx="2103559" cy="369332"/>
          </a:xfrm>
          <a:prstGeom prst="rect">
            <a:avLst/>
          </a:prstGeom>
          <a:noFill/>
        </p:spPr>
        <p:txBody>
          <a:bodyPr wrap="square">
            <a:spAutoFit/>
          </a:bodyPr>
          <a:lstStyle/>
          <a:p>
            <a:r>
              <a:rPr lang="en-US" sz="1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copyright </a:t>
            </a:r>
            <a:r>
              <a:rPr lang="de-DE" sz="1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JKU-ISW </a:t>
            </a:r>
            <a:endParaRPr lang="it-IT" b="1" dirty="0">
              <a:solidFill>
                <a:schemeClr val="bg1"/>
              </a:solidFill>
            </a:endParaRPr>
          </a:p>
        </p:txBody>
      </p:sp>
      <p:sp>
        <p:nvSpPr>
          <p:cNvPr id="4" name="TextBox 3">
            <a:extLst>
              <a:ext uri="{FF2B5EF4-FFF2-40B4-BE49-F238E27FC236}">
                <a16:creationId xmlns:a16="http://schemas.microsoft.com/office/drawing/2014/main" id="{BFD3D513-E076-548E-AFBB-EF0D95B76AE0}"/>
              </a:ext>
            </a:extLst>
          </p:cNvPr>
          <p:cNvSpPr txBox="1"/>
          <p:nvPr/>
        </p:nvSpPr>
        <p:spPr>
          <a:xfrm>
            <a:off x="245812" y="1530132"/>
            <a:ext cx="9048090" cy="4247317"/>
          </a:xfrm>
          <a:prstGeom prst="rect">
            <a:avLst/>
          </a:prstGeom>
          <a:noFill/>
        </p:spPr>
        <p:txBody>
          <a:bodyPr wrap="square">
            <a:spAutoFit/>
          </a:bodyPr>
          <a:lstStyle/>
          <a:p>
            <a:r>
              <a:rPr lang="en-US" dirty="0"/>
              <a:t>The webinar will explore three groundbreaking EU-funded projects on the world of continuous casting of steel:</a:t>
            </a:r>
          </a:p>
          <a:p>
            <a:endParaRPr lang="en-US" dirty="0"/>
          </a:p>
          <a:p>
            <a:r>
              <a:rPr lang="en-US" dirty="0"/>
              <a:t>METACAST (GA 101155952): A dissemination project coordinated by RINA-CSM; it builds a common ground for modelling in continuous casting. It leverages insights from past RFCS projects to unlock modelling potential for solving steel industry challenges</a:t>
            </a:r>
          </a:p>
          <a:p>
            <a:endParaRPr lang="en-US" dirty="0"/>
          </a:p>
          <a:p>
            <a:r>
              <a:rPr lang="en-US" dirty="0"/>
              <a:t>SUNSHINE (GA 101157885): Coordinated by RINA-CSM, it develops AI-driven models and uses in-line sensors to detect defects early in the casting process. It aims to improve process control and product quality in real time.</a:t>
            </a:r>
          </a:p>
          <a:p>
            <a:endParaRPr lang="en-US" dirty="0"/>
          </a:p>
          <a:p>
            <a:r>
              <a:rPr lang="en-US" dirty="0"/>
              <a:t>SHELL-CRACK (GA 101156718): Led by SWERIM, the project creates robust crack prediction criteria across the casting process. Using plant trials and smart sensors, it integrates material properties and process data to reduce casting defects.</a:t>
            </a:r>
          </a:p>
          <a:p>
            <a:r>
              <a:rPr lang="en-US" dirty="0"/>
              <a:t>They deal with modelling science applied to quality, productivity, safety and innovation. </a:t>
            </a:r>
            <a:endParaRPr lang="it-IT" dirty="0"/>
          </a:p>
        </p:txBody>
      </p:sp>
      <p:pic>
        <p:nvPicPr>
          <p:cNvPr id="3" name="Picture 2">
            <a:extLst>
              <a:ext uri="{FF2B5EF4-FFF2-40B4-BE49-F238E27FC236}">
                <a16:creationId xmlns:a16="http://schemas.microsoft.com/office/drawing/2014/main" id="{1F1F714D-D9BC-407A-89F9-2E4B4B57D427}"/>
              </a:ext>
            </a:extLst>
          </p:cNvPr>
          <p:cNvPicPr>
            <a:picLocks noChangeAspect="1"/>
          </p:cNvPicPr>
          <p:nvPr/>
        </p:nvPicPr>
        <p:blipFill>
          <a:blip r:embed="rId3">
            <a:clrChange>
              <a:clrFrom>
                <a:srgbClr val="EAEAEA">
                  <a:alpha val="92157"/>
                </a:srgbClr>
              </a:clrFrom>
              <a:clrTo>
                <a:srgbClr val="EAEAEA">
                  <a:alpha val="0"/>
                </a:srgbClr>
              </a:clrTo>
            </a:clrChange>
          </a:blip>
          <a:stretch>
            <a:fillRect/>
          </a:stretch>
        </p:blipFill>
        <p:spPr>
          <a:xfrm>
            <a:off x="9007127" y="2317969"/>
            <a:ext cx="2678423" cy="782357"/>
          </a:xfrm>
          <a:prstGeom prst="rect">
            <a:avLst/>
          </a:prstGeom>
        </p:spPr>
      </p:pic>
      <p:sp>
        <p:nvSpPr>
          <p:cNvPr id="5" name="Slide Number Placeholder 4">
            <a:extLst>
              <a:ext uri="{FF2B5EF4-FFF2-40B4-BE49-F238E27FC236}">
                <a16:creationId xmlns:a16="http://schemas.microsoft.com/office/drawing/2014/main" id="{6FEDD446-04E8-1E6E-58C3-834E4F83FD1E}"/>
              </a:ext>
            </a:extLst>
          </p:cNvPr>
          <p:cNvSpPr>
            <a:spLocks noGrp="1"/>
          </p:cNvSpPr>
          <p:nvPr>
            <p:ph type="sldNum" sz="quarter" idx="12"/>
          </p:nvPr>
        </p:nvSpPr>
        <p:spPr/>
        <p:txBody>
          <a:bodyPr/>
          <a:lstStyle/>
          <a:p>
            <a:fld id="{F46C79FD-C571-418B-AB0F-5EE936C85276}" type="slidenum">
              <a:rPr lang="en-GB" smtClean="0"/>
              <a:t>7</a:t>
            </a:fld>
            <a:endParaRPr lang="en-GB"/>
          </a:p>
        </p:txBody>
      </p:sp>
      <p:pic>
        <p:nvPicPr>
          <p:cNvPr id="7" name="Picture 6">
            <a:extLst>
              <a:ext uri="{FF2B5EF4-FFF2-40B4-BE49-F238E27FC236}">
                <a16:creationId xmlns:a16="http://schemas.microsoft.com/office/drawing/2014/main" id="{089D41DD-37BD-7A64-5BB3-45424ACD6BCF}"/>
              </a:ext>
            </a:extLst>
          </p:cNvPr>
          <p:cNvPicPr>
            <a:picLocks noChangeAspect="1"/>
          </p:cNvPicPr>
          <p:nvPr/>
        </p:nvPicPr>
        <p:blipFill>
          <a:blip r:embed="rId4"/>
          <a:stretch>
            <a:fillRect/>
          </a:stretch>
        </p:blipFill>
        <p:spPr>
          <a:xfrm>
            <a:off x="9718775" y="220459"/>
            <a:ext cx="1647478" cy="392100"/>
          </a:xfrm>
          <a:prstGeom prst="rect">
            <a:avLst/>
          </a:prstGeom>
        </p:spPr>
      </p:pic>
    </p:spTree>
    <p:extLst>
      <p:ext uri="{BB962C8B-B14F-4D97-AF65-F5344CB8AC3E}">
        <p14:creationId xmlns:p14="http://schemas.microsoft.com/office/powerpoint/2010/main" val="196521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69BC6-12CA-583D-9CB0-8F0E6ED29F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89F7DD-A6B3-93F7-3CED-ECD2AA9CF871}"/>
              </a:ext>
            </a:extLst>
          </p:cNvPr>
          <p:cNvSpPr>
            <a:spLocks noGrp="1"/>
          </p:cNvSpPr>
          <p:nvPr>
            <p:ph type="title"/>
          </p:nvPr>
        </p:nvSpPr>
        <p:spPr>
          <a:xfrm>
            <a:off x="838198" y="482860"/>
            <a:ext cx="11049001" cy="782357"/>
          </a:xfrm>
        </p:spPr>
        <p:txBody>
          <a:bodyPr/>
          <a:lstStyle/>
          <a:p>
            <a:r>
              <a:rPr lang="en-GB" dirty="0"/>
              <a:t>Steel casting: current projects</a:t>
            </a:r>
          </a:p>
        </p:txBody>
      </p:sp>
      <p:pic>
        <p:nvPicPr>
          <p:cNvPr id="6" name="Picture 5">
            <a:extLst>
              <a:ext uri="{FF2B5EF4-FFF2-40B4-BE49-F238E27FC236}">
                <a16:creationId xmlns:a16="http://schemas.microsoft.com/office/drawing/2014/main" id="{38EE8571-CCC7-44BE-DF20-FE10D32A8988}"/>
              </a:ext>
            </a:extLst>
          </p:cNvPr>
          <p:cNvPicPr>
            <a:picLocks noChangeAspect="1"/>
          </p:cNvPicPr>
          <p:nvPr/>
        </p:nvPicPr>
        <p:blipFill>
          <a:blip r:embed="rId3">
            <a:clrChange>
              <a:clrFrom>
                <a:srgbClr val="EAEAEA">
                  <a:alpha val="92157"/>
                </a:srgbClr>
              </a:clrFrom>
              <a:clrTo>
                <a:srgbClr val="EAEAEA">
                  <a:alpha val="0"/>
                </a:srgbClr>
              </a:clrTo>
            </a:clrChange>
          </a:blip>
          <a:stretch>
            <a:fillRect/>
          </a:stretch>
        </p:blipFill>
        <p:spPr>
          <a:xfrm>
            <a:off x="245813" y="6175236"/>
            <a:ext cx="2055953" cy="600536"/>
          </a:xfrm>
          <a:prstGeom prst="rect">
            <a:avLst/>
          </a:prstGeom>
        </p:spPr>
      </p:pic>
      <p:sp>
        <p:nvSpPr>
          <p:cNvPr id="8" name="TextBox 7">
            <a:extLst>
              <a:ext uri="{FF2B5EF4-FFF2-40B4-BE49-F238E27FC236}">
                <a16:creationId xmlns:a16="http://schemas.microsoft.com/office/drawing/2014/main" id="{E2300D3A-4053-A02D-30A6-DAE501EA2414}"/>
              </a:ext>
            </a:extLst>
          </p:cNvPr>
          <p:cNvSpPr txBox="1"/>
          <p:nvPr/>
        </p:nvSpPr>
        <p:spPr>
          <a:xfrm>
            <a:off x="9581991" y="1080551"/>
            <a:ext cx="2103559" cy="369332"/>
          </a:xfrm>
          <a:prstGeom prst="rect">
            <a:avLst/>
          </a:prstGeom>
          <a:noFill/>
        </p:spPr>
        <p:txBody>
          <a:bodyPr wrap="square">
            <a:spAutoFit/>
          </a:bodyPr>
          <a:lstStyle/>
          <a:p>
            <a:r>
              <a:rPr lang="en-US" sz="1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copyright </a:t>
            </a:r>
            <a:r>
              <a:rPr lang="de-DE" sz="1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JKU-ISW </a:t>
            </a:r>
            <a:endParaRPr lang="it-IT" b="1" dirty="0">
              <a:solidFill>
                <a:schemeClr val="bg1"/>
              </a:solidFill>
            </a:endParaRPr>
          </a:p>
        </p:txBody>
      </p:sp>
      <p:pic>
        <p:nvPicPr>
          <p:cNvPr id="3" name="Picture 2">
            <a:extLst>
              <a:ext uri="{FF2B5EF4-FFF2-40B4-BE49-F238E27FC236}">
                <a16:creationId xmlns:a16="http://schemas.microsoft.com/office/drawing/2014/main" id="{7B8F0FFE-D844-2552-D5BE-DEC16A935A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4319" y="3549204"/>
            <a:ext cx="2776012" cy="63663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3974733B-D223-0B94-4412-EB05AC6CFF9C}"/>
              </a:ext>
            </a:extLst>
          </p:cNvPr>
          <p:cNvSpPr>
            <a:spLocks noGrp="1"/>
          </p:cNvSpPr>
          <p:nvPr>
            <p:ph type="sldNum" sz="quarter" idx="12"/>
          </p:nvPr>
        </p:nvSpPr>
        <p:spPr/>
        <p:txBody>
          <a:bodyPr/>
          <a:lstStyle/>
          <a:p>
            <a:fld id="{F46C79FD-C571-418B-AB0F-5EE936C85276}" type="slidenum">
              <a:rPr lang="en-GB" smtClean="0"/>
              <a:t>8</a:t>
            </a:fld>
            <a:endParaRPr lang="en-GB"/>
          </a:p>
        </p:txBody>
      </p:sp>
      <p:pic>
        <p:nvPicPr>
          <p:cNvPr id="7" name="Picture 6">
            <a:extLst>
              <a:ext uri="{FF2B5EF4-FFF2-40B4-BE49-F238E27FC236}">
                <a16:creationId xmlns:a16="http://schemas.microsoft.com/office/drawing/2014/main" id="{07570802-788A-7021-805F-66E55BC8D709}"/>
              </a:ext>
            </a:extLst>
          </p:cNvPr>
          <p:cNvPicPr>
            <a:picLocks noChangeAspect="1"/>
          </p:cNvPicPr>
          <p:nvPr/>
        </p:nvPicPr>
        <p:blipFill>
          <a:blip r:embed="rId5"/>
          <a:stretch>
            <a:fillRect/>
          </a:stretch>
        </p:blipFill>
        <p:spPr>
          <a:xfrm>
            <a:off x="9718775" y="220459"/>
            <a:ext cx="1647478" cy="392100"/>
          </a:xfrm>
          <a:prstGeom prst="rect">
            <a:avLst/>
          </a:prstGeom>
        </p:spPr>
      </p:pic>
      <p:sp>
        <p:nvSpPr>
          <p:cNvPr id="9" name="TextBox 8">
            <a:extLst>
              <a:ext uri="{FF2B5EF4-FFF2-40B4-BE49-F238E27FC236}">
                <a16:creationId xmlns:a16="http://schemas.microsoft.com/office/drawing/2014/main" id="{29FCA237-2232-CA58-3D3C-D884C05D3376}"/>
              </a:ext>
            </a:extLst>
          </p:cNvPr>
          <p:cNvSpPr txBox="1"/>
          <p:nvPr/>
        </p:nvSpPr>
        <p:spPr>
          <a:xfrm>
            <a:off x="245812" y="1530132"/>
            <a:ext cx="9048090" cy="4247317"/>
          </a:xfrm>
          <a:prstGeom prst="rect">
            <a:avLst/>
          </a:prstGeom>
          <a:noFill/>
        </p:spPr>
        <p:txBody>
          <a:bodyPr wrap="square">
            <a:spAutoFit/>
          </a:bodyPr>
          <a:lstStyle/>
          <a:p>
            <a:r>
              <a:rPr lang="en-US" dirty="0"/>
              <a:t>The webinar will explore three groundbreaking EU-funded projects on the world of continuous casting of steel:</a:t>
            </a:r>
          </a:p>
          <a:p>
            <a:endParaRPr lang="en-US" dirty="0"/>
          </a:p>
          <a:p>
            <a:r>
              <a:rPr lang="en-US" dirty="0"/>
              <a:t>METACAST (GA 101155952): A dissemination project coordinated by RINA-CSM; it builds a common ground for modelling in continuous casting. It leverages insights from past RFCS projects to unlock modelling potential for solving steel industry challenges</a:t>
            </a:r>
          </a:p>
          <a:p>
            <a:endParaRPr lang="en-US" dirty="0"/>
          </a:p>
          <a:p>
            <a:r>
              <a:rPr lang="en-US" dirty="0"/>
              <a:t>SUNSHINE (GA 101157885): Coordinated by RINA-CSM, it develops AI-driven models and uses in-line sensors to detect defects early in the casting process. It aims to improve process control and product quality in real time.</a:t>
            </a:r>
          </a:p>
          <a:p>
            <a:endParaRPr lang="en-US" dirty="0"/>
          </a:p>
          <a:p>
            <a:r>
              <a:rPr lang="en-US" dirty="0"/>
              <a:t>SHELL-CRACK (GA 101156718): Led by SWERIM, the project creates robust crack prediction criteria across the casting process. Using plant trials and smart sensors, it integrates material properties and process data to reduce casting defects.</a:t>
            </a:r>
          </a:p>
          <a:p>
            <a:r>
              <a:rPr lang="en-US" dirty="0"/>
              <a:t>They deal with modelling science applied to quality, productivity, safety and innovation. </a:t>
            </a:r>
            <a:endParaRPr lang="it-IT" dirty="0"/>
          </a:p>
        </p:txBody>
      </p:sp>
    </p:spTree>
    <p:extLst>
      <p:ext uri="{BB962C8B-B14F-4D97-AF65-F5344CB8AC3E}">
        <p14:creationId xmlns:p14="http://schemas.microsoft.com/office/powerpoint/2010/main" val="10048531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FC1CF-B3EF-BB0E-F808-AD3A135102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A8AFE8-B32E-ACBA-9B37-D8FE813C5DA8}"/>
              </a:ext>
            </a:extLst>
          </p:cNvPr>
          <p:cNvSpPr>
            <a:spLocks noGrp="1"/>
          </p:cNvSpPr>
          <p:nvPr>
            <p:ph type="title"/>
          </p:nvPr>
        </p:nvSpPr>
        <p:spPr>
          <a:xfrm>
            <a:off x="838198" y="482860"/>
            <a:ext cx="11049001" cy="782357"/>
          </a:xfrm>
        </p:spPr>
        <p:txBody>
          <a:bodyPr/>
          <a:lstStyle/>
          <a:p>
            <a:r>
              <a:rPr lang="en-GB" dirty="0"/>
              <a:t>Steel casting: current projects</a:t>
            </a:r>
          </a:p>
        </p:txBody>
      </p:sp>
      <p:pic>
        <p:nvPicPr>
          <p:cNvPr id="6" name="Picture 5">
            <a:extLst>
              <a:ext uri="{FF2B5EF4-FFF2-40B4-BE49-F238E27FC236}">
                <a16:creationId xmlns:a16="http://schemas.microsoft.com/office/drawing/2014/main" id="{1E69BFCF-1802-0B5C-4F7C-4716E7C9048F}"/>
              </a:ext>
            </a:extLst>
          </p:cNvPr>
          <p:cNvPicPr>
            <a:picLocks noChangeAspect="1"/>
          </p:cNvPicPr>
          <p:nvPr/>
        </p:nvPicPr>
        <p:blipFill>
          <a:blip r:embed="rId3">
            <a:clrChange>
              <a:clrFrom>
                <a:srgbClr val="EAEAEA">
                  <a:alpha val="92157"/>
                </a:srgbClr>
              </a:clrFrom>
              <a:clrTo>
                <a:srgbClr val="EAEAEA">
                  <a:alpha val="0"/>
                </a:srgbClr>
              </a:clrTo>
            </a:clrChange>
          </a:blip>
          <a:stretch>
            <a:fillRect/>
          </a:stretch>
        </p:blipFill>
        <p:spPr>
          <a:xfrm>
            <a:off x="245813" y="6175236"/>
            <a:ext cx="2055953" cy="600536"/>
          </a:xfrm>
          <a:prstGeom prst="rect">
            <a:avLst/>
          </a:prstGeom>
        </p:spPr>
      </p:pic>
      <p:sp>
        <p:nvSpPr>
          <p:cNvPr id="8" name="TextBox 7">
            <a:extLst>
              <a:ext uri="{FF2B5EF4-FFF2-40B4-BE49-F238E27FC236}">
                <a16:creationId xmlns:a16="http://schemas.microsoft.com/office/drawing/2014/main" id="{C93BAEEA-7994-9186-BBFF-07EF16696EF3}"/>
              </a:ext>
            </a:extLst>
          </p:cNvPr>
          <p:cNvSpPr txBox="1"/>
          <p:nvPr/>
        </p:nvSpPr>
        <p:spPr>
          <a:xfrm>
            <a:off x="9581991" y="1080551"/>
            <a:ext cx="2103559" cy="369332"/>
          </a:xfrm>
          <a:prstGeom prst="rect">
            <a:avLst/>
          </a:prstGeom>
          <a:noFill/>
        </p:spPr>
        <p:txBody>
          <a:bodyPr wrap="square">
            <a:spAutoFit/>
          </a:bodyPr>
          <a:lstStyle/>
          <a:p>
            <a:r>
              <a:rPr lang="en-US" sz="1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copyright </a:t>
            </a:r>
            <a:r>
              <a:rPr lang="de-DE" sz="1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JKU-ISW </a:t>
            </a:r>
            <a:endParaRPr lang="it-IT" b="1" dirty="0">
              <a:solidFill>
                <a:schemeClr val="bg1"/>
              </a:solidFill>
            </a:endParaRPr>
          </a:p>
        </p:txBody>
      </p:sp>
      <p:pic>
        <p:nvPicPr>
          <p:cNvPr id="3" name="Picture 2">
            <a:extLst>
              <a:ext uri="{FF2B5EF4-FFF2-40B4-BE49-F238E27FC236}">
                <a16:creationId xmlns:a16="http://schemas.microsoft.com/office/drawing/2014/main" id="{DD1D40ED-F3CE-AF0D-F073-B22E9E001CD6}"/>
              </a:ext>
            </a:extLst>
          </p:cNvPr>
          <p:cNvPicPr>
            <a:picLocks noChangeAspect="1"/>
          </p:cNvPicPr>
          <p:nvPr/>
        </p:nvPicPr>
        <p:blipFill>
          <a:blip r:embed="rId4"/>
          <a:srcRect t="3366" r="2353"/>
          <a:stretch/>
        </p:blipFill>
        <p:spPr>
          <a:xfrm>
            <a:off x="9705828" y="4146811"/>
            <a:ext cx="1473898" cy="1442918"/>
          </a:xfrm>
          <a:prstGeom prst="rect">
            <a:avLst/>
          </a:prstGeom>
        </p:spPr>
      </p:pic>
      <p:sp>
        <p:nvSpPr>
          <p:cNvPr id="5" name="Slide Number Placeholder 4">
            <a:extLst>
              <a:ext uri="{FF2B5EF4-FFF2-40B4-BE49-F238E27FC236}">
                <a16:creationId xmlns:a16="http://schemas.microsoft.com/office/drawing/2014/main" id="{9E302593-1E43-F9EA-82F8-ADC1A4B20264}"/>
              </a:ext>
            </a:extLst>
          </p:cNvPr>
          <p:cNvSpPr>
            <a:spLocks noGrp="1"/>
          </p:cNvSpPr>
          <p:nvPr>
            <p:ph type="sldNum" sz="quarter" idx="12"/>
          </p:nvPr>
        </p:nvSpPr>
        <p:spPr/>
        <p:txBody>
          <a:bodyPr/>
          <a:lstStyle/>
          <a:p>
            <a:fld id="{F46C79FD-C571-418B-AB0F-5EE936C85276}" type="slidenum">
              <a:rPr lang="en-GB" smtClean="0"/>
              <a:t>9</a:t>
            </a:fld>
            <a:endParaRPr lang="en-GB"/>
          </a:p>
        </p:txBody>
      </p:sp>
      <p:pic>
        <p:nvPicPr>
          <p:cNvPr id="7" name="Picture 6">
            <a:extLst>
              <a:ext uri="{FF2B5EF4-FFF2-40B4-BE49-F238E27FC236}">
                <a16:creationId xmlns:a16="http://schemas.microsoft.com/office/drawing/2014/main" id="{2A17939D-08F4-B474-6A86-EF01C3D24B29}"/>
              </a:ext>
            </a:extLst>
          </p:cNvPr>
          <p:cNvPicPr>
            <a:picLocks noChangeAspect="1"/>
          </p:cNvPicPr>
          <p:nvPr/>
        </p:nvPicPr>
        <p:blipFill>
          <a:blip r:embed="rId5"/>
          <a:stretch>
            <a:fillRect/>
          </a:stretch>
        </p:blipFill>
        <p:spPr>
          <a:xfrm>
            <a:off x="9718775" y="220459"/>
            <a:ext cx="1647478" cy="392100"/>
          </a:xfrm>
          <a:prstGeom prst="rect">
            <a:avLst/>
          </a:prstGeom>
        </p:spPr>
      </p:pic>
      <p:sp>
        <p:nvSpPr>
          <p:cNvPr id="9" name="TextBox 8">
            <a:extLst>
              <a:ext uri="{FF2B5EF4-FFF2-40B4-BE49-F238E27FC236}">
                <a16:creationId xmlns:a16="http://schemas.microsoft.com/office/drawing/2014/main" id="{ACC087D1-666B-2BB3-F881-70616A555419}"/>
              </a:ext>
            </a:extLst>
          </p:cNvPr>
          <p:cNvSpPr txBox="1"/>
          <p:nvPr/>
        </p:nvSpPr>
        <p:spPr>
          <a:xfrm>
            <a:off x="245812" y="1530132"/>
            <a:ext cx="9048090" cy="4247317"/>
          </a:xfrm>
          <a:prstGeom prst="rect">
            <a:avLst/>
          </a:prstGeom>
          <a:noFill/>
        </p:spPr>
        <p:txBody>
          <a:bodyPr wrap="square">
            <a:spAutoFit/>
          </a:bodyPr>
          <a:lstStyle/>
          <a:p>
            <a:r>
              <a:rPr lang="en-US" dirty="0"/>
              <a:t>The webinar will explore three groundbreaking EU-funded projects on the world of continuous casting of steel:</a:t>
            </a:r>
          </a:p>
          <a:p>
            <a:endParaRPr lang="en-US" dirty="0"/>
          </a:p>
          <a:p>
            <a:r>
              <a:rPr lang="en-US" dirty="0"/>
              <a:t>METACAST (GA 101155952): A dissemination project coordinated by RINA-CSM; it builds a common ground for modelling in continuous casting. It leverages insights from past RFCS projects to unlock modelling potential for solving steel industry challenges</a:t>
            </a:r>
          </a:p>
          <a:p>
            <a:endParaRPr lang="en-US" dirty="0"/>
          </a:p>
          <a:p>
            <a:r>
              <a:rPr lang="en-US" dirty="0"/>
              <a:t>SUNSHINE (GA 101157885): Coordinated by RINA-CSM, it develops AI-driven models and uses in-line sensors to detect defects early in the casting process. It aims to improve process control and product quality in real time.</a:t>
            </a:r>
          </a:p>
          <a:p>
            <a:endParaRPr lang="en-US" dirty="0"/>
          </a:p>
          <a:p>
            <a:r>
              <a:rPr lang="en-US" dirty="0"/>
              <a:t>SHELL-CRACK (GA 101156718): Led by SWERIM, the project creates robust crack prediction criteria across the casting process. Using plant trials and smart sensors, it integrates material properties and process data to reduce casting defects.</a:t>
            </a:r>
          </a:p>
          <a:p>
            <a:r>
              <a:rPr lang="en-US" dirty="0"/>
              <a:t>They deal with modelling science applied to quality, productivity, safety and innovation. </a:t>
            </a:r>
            <a:endParaRPr lang="it-IT" dirty="0"/>
          </a:p>
        </p:txBody>
      </p:sp>
    </p:spTree>
    <p:extLst>
      <p:ext uri="{BB962C8B-B14F-4D97-AF65-F5344CB8AC3E}">
        <p14:creationId xmlns:p14="http://schemas.microsoft.com/office/powerpoint/2010/main" val="4059557333"/>
      </p:ext>
    </p:extLst>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0E864961941C4BBD33D6AD7BC84ACC" ma:contentTypeVersion="12" ma:contentTypeDescription="Create a new document." ma:contentTypeScope="" ma:versionID="1ce40a77706e0cdcea8d0201dd307cf6">
  <xsd:schema xmlns:xsd="http://www.w3.org/2001/XMLSchema" xmlns:xs="http://www.w3.org/2001/XMLSchema" xmlns:p="http://schemas.microsoft.com/office/2006/metadata/properties" xmlns:ns2="16ccadb4-0da7-4871-bcc7-9855108e5f7d" xmlns:ns3="10e53832-cebe-459e-a67f-07b1f7e2e8e2" targetNamespace="http://schemas.microsoft.com/office/2006/metadata/properties" ma:root="true" ma:fieldsID="667d787560e3a874f45bcf0515de2a31" ns2:_="" ns3:_="">
    <xsd:import namespace="16ccadb4-0da7-4871-bcc7-9855108e5f7d"/>
    <xsd:import namespace="10e53832-cebe-459e-a67f-07b1f7e2e8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ccadb4-0da7-4871-bcc7-9855108e5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af4de13-5988-42ba-be64-0cdd3a54ca9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e53832-cebe-459e-a67f-07b1f7e2e8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e44e0b-b20b-4943-888b-50254e8ada95}" ma:internalName="TaxCatchAll" ma:showField="CatchAllData" ma:web="10e53832-cebe-459e-a67f-07b1f7e2e8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6ccadb4-0da7-4871-bcc7-9855108e5f7d">
      <Terms xmlns="http://schemas.microsoft.com/office/infopath/2007/PartnerControls"/>
    </lcf76f155ced4ddcb4097134ff3c332f>
    <TaxCatchAll xmlns="10e53832-cebe-459e-a67f-07b1f7e2e8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5E4925-8B95-42B5-88BF-564556CAD5D8}"/>
</file>

<file path=customXml/itemProps2.xml><?xml version="1.0" encoding="utf-8"?>
<ds:datastoreItem xmlns:ds="http://schemas.openxmlformats.org/officeDocument/2006/customXml" ds:itemID="{1FF87431-2774-4E17-BE38-8A579357848D}">
  <ds:schemaRefs>
    <ds:schemaRef ds:uri="16ccadb4-0da7-4871-bcc7-9855108e5f7d"/>
    <ds:schemaRef ds:uri="http://purl.org/dc/elements/1.1/"/>
    <ds:schemaRef ds:uri="http://schemas.microsoft.com/office/infopath/2007/PartnerControls"/>
    <ds:schemaRef ds:uri="http://purl.org/dc/dcmityp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www.w3.org/XML/1998/namespace"/>
    <ds:schemaRef ds:uri="10e53832-cebe-459e-a67f-07b1f7e2e8e2"/>
  </ds:schemaRefs>
</ds:datastoreItem>
</file>

<file path=customXml/itemProps3.xml><?xml version="1.0" encoding="utf-8"?>
<ds:datastoreItem xmlns:ds="http://schemas.openxmlformats.org/officeDocument/2006/customXml" ds:itemID="{4B1CAF70-02D1-4551-A536-63581F6A80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2503</TotalTime>
  <Words>1103</Words>
  <Application>Microsoft Office PowerPoint</Application>
  <PresentationFormat>Panorámica</PresentationFormat>
  <Paragraphs>123</Paragraphs>
  <Slides>13</Slides>
  <Notes>10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Office Theme</vt:lpstr>
      <vt:lpstr>METACAST  Mapping, Educating, Training, Applying models in continuous CASTing</vt:lpstr>
      <vt:lpstr>METACAST  Mapping, Educating, Training, Applying models in continuous CASTing</vt:lpstr>
      <vt:lpstr>‘Clustering’*</vt:lpstr>
      <vt:lpstr>Modelling Importance</vt:lpstr>
      <vt:lpstr>Trends and skills</vt:lpstr>
      <vt:lpstr>Steel casting: current projects</vt:lpstr>
      <vt:lpstr>Steel casting: current projects</vt:lpstr>
      <vt:lpstr>Steel casting: current projects</vt:lpstr>
      <vt:lpstr>Steel casting: current projects</vt:lpstr>
      <vt:lpstr>Communication, dissemination, exploitation</vt:lpstr>
      <vt:lpstr>Presentación de PowerPoint</vt:lpstr>
      <vt:lpstr>Presentación de PowerPoint</vt:lpstr>
      <vt:lpstr>Presentación de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Michele DE SANTIS</cp:lastModifiedBy>
  <cp:revision>122</cp:revision>
  <dcterms:created xsi:type="dcterms:W3CDTF">2019-08-09T12:06:42Z</dcterms:created>
  <dcterms:modified xsi:type="dcterms:W3CDTF">2025-11-24T12:03:03Z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0x010100770E864961941C4BBD33D6AD7BC84ACC</vt:lpwstr>
  </property>
  <property fmtid="{D5CDD505-2E9C-101B-9397-08002B2CF9AE}" pid="3" name="MSIP_Label_6bd9ddd1-4d20-43f6-abfa-fc3c07406f94_Enabled">
    <vt:lpwstr>true</vt:lpwstr>
  </property>
  <property fmtid="{D5CDD505-2E9C-101B-9397-08002B2CF9AE}" pid="4" name="MSIP_Label_6bd9ddd1-4d20-43f6-abfa-fc3c07406f94_SetDate">
    <vt:lpwstr>2022-03-08T08:06:35Z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b1b6556a-f14f-4320-aab4-573310a4c7f1</vt:lpwstr>
  </property>
  <property fmtid="{D5CDD505-2E9C-101B-9397-08002B2CF9AE}" pid="9" name="MSIP_Label_6bd9ddd1-4d20-43f6-abfa-fc3c07406f94_ContentBits">
    <vt:lpwstr>0</vt:lpwstr>
  </property>
  <property fmtid="{D5CDD505-2E9C-101B-9397-08002B2CF9AE}" pid="10" name="MSIP_Label_a6175487-42af-4492-84fe-2b4054e011bd_Enabled">
    <vt:lpwstr>true</vt:lpwstr>
  </property>
  <property fmtid="{D5CDD505-2E9C-101B-9397-08002B2CF9AE}" pid="11" name="MSIP_Label_a6175487-42af-4492-84fe-2b4054e011bd_SetDate">
    <vt:lpwstr>2025-03-17T11:19:35Z</vt:lpwstr>
  </property>
  <property fmtid="{D5CDD505-2E9C-101B-9397-08002B2CF9AE}" pid="12" name="MSIP_Label_a6175487-42af-4492-84fe-2b4054e011bd_Method">
    <vt:lpwstr>Privileged</vt:lpwstr>
  </property>
  <property fmtid="{D5CDD505-2E9C-101B-9397-08002B2CF9AE}" pid="13" name="MSIP_Label_a6175487-42af-4492-84fe-2b4054e011bd_Name">
    <vt:lpwstr>Public</vt:lpwstr>
  </property>
  <property fmtid="{D5CDD505-2E9C-101B-9397-08002B2CF9AE}" pid="14" name="MSIP_Label_a6175487-42af-4492-84fe-2b4054e011bd_SiteId">
    <vt:lpwstr>76e3e3ff-fce0-45ec-a946-bc44d69a9b7e</vt:lpwstr>
  </property>
  <property fmtid="{D5CDD505-2E9C-101B-9397-08002B2CF9AE}" pid="15" name="MSIP_Label_a6175487-42af-4492-84fe-2b4054e011bd_ActionId">
    <vt:lpwstr>865e11e6-7bbe-4ece-a644-b4cc403ff22a</vt:lpwstr>
  </property>
  <property fmtid="{D5CDD505-2E9C-101B-9397-08002B2CF9AE}" pid="16" name="MSIP_Label_a6175487-42af-4492-84fe-2b4054e011bd_ContentBits">
    <vt:lpwstr>0</vt:lpwstr>
  </property>
  <property fmtid="{D5CDD505-2E9C-101B-9397-08002B2CF9AE}" pid="17" name="MSIP_Label_a6175487-42af-4492-84fe-2b4054e011bd_Tag">
    <vt:lpwstr>10, 0, 1, 1</vt:lpwstr>
  </property>
  <property fmtid="{D5CDD505-2E9C-101B-9397-08002B2CF9AE}" pid="18" name="MediaServiceImageTags">
    <vt:lpwstr/>
  </property>
</Properties>
</file>