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24"/>
  </p:notesMasterIdLst>
  <p:handoutMasterIdLst>
    <p:handoutMasterId r:id="rId25"/>
  </p:handoutMasterIdLst>
  <p:sldIdLst>
    <p:sldId id="258" r:id="rId5"/>
    <p:sldId id="279" r:id="rId6"/>
    <p:sldId id="404" r:id="rId7"/>
    <p:sldId id="413" r:id="rId8"/>
    <p:sldId id="416" r:id="rId9"/>
    <p:sldId id="414" r:id="rId10"/>
    <p:sldId id="405" r:id="rId11"/>
    <p:sldId id="426" r:id="rId12"/>
    <p:sldId id="423" r:id="rId13"/>
    <p:sldId id="424" r:id="rId14"/>
    <p:sldId id="425" r:id="rId15"/>
    <p:sldId id="261" r:id="rId16"/>
    <p:sldId id="418" r:id="rId17"/>
    <p:sldId id="420" r:id="rId18"/>
    <p:sldId id="409" r:id="rId19"/>
    <p:sldId id="421" r:id="rId20"/>
    <p:sldId id="367" r:id="rId21"/>
    <p:sldId id="402" r:id="rId22"/>
    <p:sldId id="40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3514CF-116B-8CBE-95FA-313077428A55}" name="Michele DE SANTIS" initials="MD" userId="S::MIDES@rina.org::330d1132-7df1-4fd9-aff9-7f0aa3f088b8" providerId="AD"/>
  <p188:author id="{77FD44D7-8C37-D339-E9D6-52BDB94FB17F}" name="Orlando DI PIETRO" initials="OD" userId="S::ODI01@rina.org::517a4cb6-84d0-4c89-89de-5ab24fbd2cf2" providerId="AD"/>
  <p188:author id="{DBBF83DB-0C99-CF0D-801E-ADECC60F2003}" name="SALES AGUT Cristian (REA)" initials="CS" userId="S::Cristian.SALES-AGUT@ec.europa.eu::9581cf4e-c748-4be9-baaf-f5bfa24733c3"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Stile scuro 1 - Color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le scuro 1 - Colore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485" y="62"/>
      </p:cViewPr>
      <p:guideLst>
        <p:guide orient="horz" pos="20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3" Type="http://customschemas.google.com/relationships/presentationmetadata" Target="NUL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5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25/11/2025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‹Nº›</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385008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00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a:extLst>
            <a:ext uri="{FF2B5EF4-FFF2-40B4-BE49-F238E27FC236}">
              <a16:creationId xmlns:a16="http://schemas.microsoft.com/office/drawing/2014/main" id="{1B2D47D3-7255-D054-F64A-BA9C07316F54}"/>
            </a:ext>
          </a:extLst>
        </p:cNvPr>
        <p:cNvGrpSpPr/>
        <p:nvPr/>
      </p:nvGrpSpPr>
      <p:grpSpPr>
        <a:xfrm>
          <a:off x="0" y="0"/>
          <a:ext cx="0" cy="0"/>
          <a:chOff x="0" y="0"/>
          <a:chExt cx="0" cy="0"/>
        </a:xfrm>
      </p:grpSpPr>
      <p:sp>
        <p:nvSpPr>
          <p:cNvPr id="381" name="Google Shape;381;p45:notes">
            <a:extLst>
              <a:ext uri="{FF2B5EF4-FFF2-40B4-BE49-F238E27FC236}">
                <a16:creationId xmlns:a16="http://schemas.microsoft.com/office/drawing/2014/main" id="{3B971389-874C-700C-4B08-EAF3B3EB37A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a:extLst>
              <a:ext uri="{FF2B5EF4-FFF2-40B4-BE49-F238E27FC236}">
                <a16:creationId xmlns:a16="http://schemas.microsoft.com/office/drawing/2014/main" id="{370C6097-D78D-B648-6D62-1C0E0186107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027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646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0432-4DB6-01B6-6DA9-2366FBD14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660FA-AFEC-7EAA-A2F2-A4ED5042A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486E3-0980-2C30-5074-B49A800B346C}"/>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9DDAE30A-06CA-E292-645D-05F740780BF3}"/>
              </a:ext>
            </a:extLst>
          </p:cNvPr>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96901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6C16197C-A1F3-7004-70F8-DC8B68F6C3E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FB45049-7E3F-E2DA-3C36-7701DD12A3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B4AA3FBA-2097-1516-3B57-266DC5616E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571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C193D6BB-5468-865A-4F07-8E908E73B921}"/>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FE390041-1D5F-F42F-3F74-EF001CE1AF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087FF51-73CB-E875-760E-2A78223A51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385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74642C4-D181-4D24-0AEE-CE72A189B659}"/>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F65A24FA-A287-B03C-8668-9EEFEBFD56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02E2A76A-8CC2-F3E3-2F8C-B57204748D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722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3744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a:extLst>
            <a:ext uri="{FF2B5EF4-FFF2-40B4-BE49-F238E27FC236}">
              <a16:creationId xmlns:a16="http://schemas.microsoft.com/office/drawing/2014/main" id="{DDB95AB2-A738-ECA7-F623-438A48C7ADAA}"/>
            </a:ext>
          </a:extLst>
        </p:cNvPr>
        <p:cNvGrpSpPr/>
        <p:nvPr/>
      </p:nvGrpSpPr>
      <p:grpSpPr>
        <a:xfrm>
          <a:off x="0" y="0"/>
          <a:ext cx="0" cy="0"/>
          <a:chOff x="0" y="0"/>
          <a:chExt cx="0" cy="0"/>
        </a:xfrm>
      </p:grpSpPr>
      <p:sp>
        <p:nvSpPr>
          <p:cNvPr id="381" name="Google Shape;381;p45:notes">
            <a:extLst>
              <a:ext uri="{FF2B5EF4-FFF2-40B4-BE49-F238E27FC236}">
                <a16:creationId xmlns:a16="http://schemas.microsoft.com/office/drawing/2014/main" id="{C6633AA3-50F5-55DD-FBEB-31F16AE24A7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a:extLst>
              <a:ext uri="{FF2B5EF4-FFF2-40B4-BE49-F238E27FC236}">
                <a16:creationId xmlns:a16="http://schemas.microsoft.com/office/drawing/2014/main" id="{AF90290A-6F32-5E9F-B824-07A845B1C2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988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a:extLst>
            <a:ext uri="{FF2B5EF4-FFF2-40B4-BE49-F238E27FC236}">
              <a16:creationId xmlns:a16="http://schemas.microsoft.com/office/drawing/2014/main" id="{C1A3A565-C11D-05BE-2372-E766C0BC7AB2}"/>
            </a:ext>
          </a:extLst>
        </p:cNvPr>
        <p:cNvGrpSpPr/>
        <p:nvPr/>
      </p:nvGrpSpPr>
      <p:grpSpPr>
        <a:xfrm>
          <a:off x="0" y="0"/>
          <a:ext cx="0" cy="0"/>
          <a:chOff x="0" y="0"/>
          <a:chExt cx="0" cy="0"/>
        </a:xfrm>
      </p:grpSpPr>
      <p:sp>
        <p:nvSpPr>
          <p:cNvPr id="381" name="Google Shape;381;p45:notes">
            <a:extLst>
              <a:ext uri="{FF2B5EF4-FFF2-40B4-BE49-F238E27FC236}">
                <a16:creationId xmlns:a16="http://schemas.microsoft.com/office/drawing/2014/main" id="{065E5A8E-8966-EBEB-99C1-EA618682A44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a:extLst>
              <a:ext uri="{FF2B5EF4-FFF2-40B4-BE49-F238E27FC236}">
                <a16:creationId xmlns:a16="http://schemas.microsoft.com/office/drawing/2014/main" id="{1DADFD3F-B0D4-1DBF-24A7-1A4CC6C0AB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771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err="1"/>
              <a:t>cond</a:t>
            </a:r>
            <a:r>
              <a:rPr lang="en-US"/>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a:t>Thank you</a:t>
            </a:r>
            <a:endParaRPr lang="en-IE"/>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‹Nº›</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706230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‹Nº›</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‹Nº›</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‹Nº›</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‹Nº›</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3"/>
            <a:endParaRPr lang="en-US"/>
          </a:p>
          <a:p>
            <a:pPr lvl="3"/>
            <a:endParaRPr lang="en-US"/>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1"/>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2">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1"/>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2">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hyperlink" Target="https://project-sunshine.eu/"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ctrTitle"/>
          </p:nvPr>
        </p:nvSpPr>
        <p:spPr>
          <a:xfrm>
            <a:off x="1049644" y="1332833"/>
            <a:ext cx="6448654" cy="1400383"/>
          </a:xfrm>
        </p:spPr>
        <p:txBody>
          <a:bodyPr wrap="square">
            <a:spAutoFit/>
          </a:bodyPr>
          <a:lstStyle/>
          <a:p>
            <a:pPr algn="ctr">
              <a:lnSpc>
                <a:spcPct val="100000"/>
              </a:lnSpc>
              <a:spcBef>
                <a:spcPts val="0"/>
              </a:spcBef>
            </a:pPr>
            <a:r>
              <a:rPr lang="en-US" sz="3200" b="1" i="1" kern="0" dirty="0">
                <a:effectLst/>
                <a:latin typeface="Arial" panose="020B0604020202020204" pitchFamily="34" charset="0"/>
                <a:ea typeface="Times New Roman" panose="02020603050405020304" pitchFamily="18" charset="0"/>
              </a:rPr>
              <a:t>METACAST </a:t>
            </a:r>
            <a:br>
              <a:rPr lang="en-US" sz="2800" kern="0" dirty="0">
                <a:effectLst/>
                <a:latin typeface="Arial" panose="020B0604020202020204" pitchFamily="34" charset="0"/>
                <a:ea typeface="Times New Roman" panose="02020603050405020304" pitchFamily="18" charset="0"/>
              </a:rPr>
            </a:br>
            <a:r>
              <a:rPr kumimoji="0" lang="en-US" altLang="en-US" sz="2800" b="0" i="0" u="none" strike="noStrike" kern="1200" cap="none" spc="0" normalizeH="0" baseline="0" noProof="0" dirty="0">
                <a:ln>
                  <a:noFill/>
                </a:ln>
                <a:solidFill>
                  <a:srgbClr val="FFFF00"/>
                </a:solidFill>
                <a:effectLst/>
                <a:uLnTx/>
                <a:uFillTx/>
                <a:latin typeface="Arial"/>
                <a:ea typeface="+mj-ea"/>
                <a:cs typeface="+mj-cs"/>
              </a:rPr>
              <a:t>Mapping, Educating, Training, Applying models in continuous CASTing</a:t>
            </a:r>
            <a:endParaRPr lang="en-GB" altLang="en-US" sz="2800" dirty="0"/>
          </a:p>
        </p:txBody>
      </p:sp>
      <p:pic>
        <p:nvPicPr>
          <p:cNvPr id="133" name="Picture 132">
            <a:extLst>
              <a:ext uri="{FF2B5EF4-FFF2-40B4-BE49-F238E27FC236}">
                <a16:creationId xmlns:a16="http://schemas.microsoft.com/office/drawing/2014/main" id="{A499D527-F6E3-0E20-E874-1233656F43CE}"/>
              </a:ext>
            </a:extLst>
          </p:cNvPr>
          <p:cNvPicPr>
            <a:picLocks noChangeAspect="1"/>
          </p:cNvPicPr>
          <p:nvPr/>
        </p:nvPicPr>
        <p:blipFill>
          <a:blip r:embed="rId3"/>
          <a:stretch>
            <a:fillRect/>
          </a:stretch>
        </p:blipFill>
        <p:spPr>
          <a:xfrm>
            <a:off x="1" y="97239"/>
            <a:ext cx="2448560" cy="715215"/>
          </a:xfrm>
          <a:prstGeom prst="rect">
            <a:avLst/>
          </a:prstGeom>
        </p:spPr>
      </p:pic>
      <p:pic>
        <p:nvPicPr>
          <p:cNvPr id="11" name="Picture 10">
            <a:extLst>
              <a:ext uri="{FF2B5EF4-FFF2-40B4-BE49-F238E27FC236}">
                <a16:creationId xmlns:a16="http://schemas.microsoft.com/office/drawing/2014/main" id="{D87836CB-1D04-4925-3D72-8EDDA9FC471B}"/>
              </a:ext>
            </a:extLst>
          </p:cNvPr>
          <p:cNvPicPr>
            <a:picLocks noChangeAspect="1"/>
          </p:cNvPicPr>
          <p:nvPr/>
        </p:nvPicPr>
        <p:blipFill>
          <a:blip r:embed="rId4"/>
          <a:stretch>
            <a:fillRect/>
          </a:stretch>
        </p:blipFill>
        <p:spPr>
          <a:xfrm>
            <a:off x="9816994" y="238931"/>
            <a:ext cx="2292007" cy="545498"/>
          </a:xfrm>
          <a:prstGeom prst="rect">
            <a:avLst/>
          </a:prstGeom>
        </p:spPr>
      </p:pic>
      <p:sp>
        <p:nvSpPr>
          <p:cNvPr id="131" name="TextBox 130">
            <a:extLst>
              <a:ext uri="{FF2B5EF4-FFF2-40B4-BE49-F238E27FC236}">
                <a16:creationId xmlns:a16="http://schemas.microsoft.com/office/drawing/2014/main" id="{A8E3525B-A6CA-592A-BBDA-5C6229B51E9C}"/>
              </a:ext>
            </a:extLst>
          </p:cNvPr>
          <p:cNvSpPr txBox="1"/>
          <p:nvPr/>
        </p:nvSpPr>
        <p:spPr>
          <a:xfrm>
            <a:off x="1049644" y="3172316"/>
            <a:ext cx="5330618" cy="3262432"/>
          </a:xfrm>
          <a:prstGeom prst="rect">
            <a:avLst/>
          </a:prstGeom>
          <a:noFill/>
        </p:spPr>
        <p:txBody>
          <a:bodyPr wrap="square">
            <a:spAutoFit/>
          </a:bodyPr>
          <a:lstStyle/>
          <a:p>
            <a:pPr algn="ctr">
              <a:spcBef>
                <a:spcPts val="300"/>
              </a:spcBef>
              <a:spcAft>
                <a:spcPts val="300"/>
              </a:spcAft>
            </a:pPr>
            <a:r>
              <a:rPr lang="en-US" sz="2400" b="1" i="1" kern="0" dirty="0">
                <a:solidFill>
                  <a:schemeClr val="bg1"/>
                </a:solidFill>
                <a:latin typeface="Arial" panose="020B0604020202020204" pitchFamily="34" charset="0"/>
                <a:ea typeface="Times New Roman" panose="02020603050405020304" pitchFamily="18" charset="0"/>
              </a:rPr>
              <a:t>WEBINAR</a:t>
            </a:r>
          </a:p>
          <a:p>
            <a:pPr>
              <a:spcBef>
                <a:spcPts val="300"/>
              </a:spcBef>
              <a:spcAft>
                <a:spcPts val="300"/>
              </a:spcAft>
            </a:pPr>
            <a:r>
              <a:rPr lang="en-US" sz="2400" i="1" kern="0" dirty="0">
                <a:solidFill>
                  <a:schemeClr val="bg1"/>
                </a:solidFill>
                <a:latin typeface="Arial" panose="020B0604020202020204" pitchFamily="34" charset="0"/>
                <a:ea typeface="Times New Roman" panose="02020603050405020304" pitchFamily="18" charset="0"/>
              </a:rPr>
              <a:t>T</a:t>
            </a:r>
            <a:r>
              <a:rPr lang="en-US" sz="2400" i="1" kern="0" dirty="0">
                <a:solidFill>
                  <a:schemeClr val="bg1"/>
                </a:solidFill>
                <a:effectLst/>
                <a:latin typeface="Arial" panose="020B0604020202020204" pitchFamily="34" charset="0"/>
                <a:ea typeface="Times New Roman" panose="02020603050405020304" pitchFamily="18" charset="0"/>
              </a:rPr>
              <a:t>he pivot role of modelling in problem-solving issues in continuous casting of steel: </a:t>
            </a:r>
          </a:p>
          <a:p>
            <a:pPr>
              <a:spcBef>
                <a:spcPts val="300"/>
              </a:spcBef>
              <a:spcAft>
                <a:spcPts val="300"/>
              </a:spcAft>
            </a:pPr>
            <a:r>
              <a:rPr lang="en-US" sz="2400" i="1" kern="0" dirty="0">
                <a:solidFill>
                  <a:schemeClr val="bg1"/>
                </a:solidFill>
                <a:effectLst/>
                <a:latin typeface="Arial" panose="020B0604020202020204" pitchFamily="34" charset="0"/>
                <a:ea typeface="Times New Roman" panose="02020603050405020304" pitchFamily="18" charset="0"/>
              </a:rPr>
              <a:t>a project clustering experience in the European programmes frame</a:t>
            </a:r>
          </a:p>
          <a:p>
            <a:pPr>
              <a:spcBef>
                <a:spcPts val="300"/>
              </a:spcBef>
              <a:spcAft>
                <a:spcPts val="300"/>
              </a:spcAft>
            </a:pPr>
            <a:endParaRPr lang="en-US" sz="2400" i="1" kern="0" dirty="0">
              <a:solidFill>
                <a:schemeClr val="bg1"/>
              </a:solidFill>
              <a:latin typeface="Arial" panose="020B0604020202020204" pitchFamily="34" charset="0"/>
              <a:ea typeface="Times New Roman" panose="02020603050405020304" pitchFamily="18" charset="0"/>
            </a:endParaRPr>
          </a:p>
          <a:p>
            <a:pPr>
              <a:spcBef>
                <a:spcPts val="300"/>
              </a:spcBef>
              <a:spcAft>
                <a:spcPts val="300"/>
              </a:spcAft>
            </a:pPr>
            <a:r>
              <a:rPr lang="en-US" i="1" kern="0" dirty="0">
                <a:solidFill>
                  <a:schemeClr val="bg1"/>
                </a:solidFill>
                <a:effectLst/>
                <a:latin typeface="Arial" panose="020B0604020202020204" pitchFamily="34" charset="0"/>
                <a:ea typeface="Times New Roman" panose="02020603050405020304" pitchFamily="18" charset="0"/>
              </a:rPr>
              <a:t>Michele De Santis (RINA-CSM) </a:t>
            </a:r>
            <a:endParaRPr lang="it-IT" i="1" dirty="0">
              <a:solidFill>
                <a:schemeClr val="bg1"/>
              </a:solidFill>
            </a:endParaRPr>
          </a:p>
        </p:txBody>
      </p:sp>
      <p:pic>
        <p:nvPicPr>
          <p:cNvPr id="132" name="Picture 131">
            <a:extLst>
              <a:ext uri="{FF2B5EF4-FFF2-40B4-BE49-F238E27FC236}">
                <a16:creationId xmlns:a16="http://schemas.microsoft.com/office/drawing/2014/main" id="{89A77963-139A-F950-25E7-5A5D5628A425}"/>
              </a:ext>
            </a:extLst>
          </p:cNvPr>
          <p:cNvPicPr>
            <a:picLocks noChangeAspect="1"/>
          </p:cNvPicPr>
          <p:nvPr/>
        </p:nvPicPr>
        <p:blipFill>
          <a:blip r:embed="rId5"/>
          <a:stretch>
            <a:fillRect/>
          </a:stretch>
        </p:blipFill>
        <p:spPr>
          <a:xfrm>
            <a:off x="6529573" y="1503680"/>
            <a:ext cx="5579428" cy="4699406"/>
          </a:xfrm>
          <a:prstGeom prst="rect">
            <a:avLst/>
          </a:prstGeom>
        </p:spPr>
      </p:pic>
      <p:sp>
        <p:nvSpPr>
          <p:cNvPr id="2" name="Slide Number Placeholder 1">
            <a:extLst>
              <a:ext uri="{FF2B5EF4-FFF2-40B4-BE49-F238E27FC236}">
                <a16:creationId xmlns:a16="http://schemas.microsoft.com/office/drawing/2014/main" id="{586C1752-CC67-3D4D-FD60-50B9C47B0C9E}"/>
              </a:ext>
            </a:extLst>
          </p:cNvPr>
          <p:cNvSpPr>
            <a:spLocks noGrp="1"/>
          </p:cNvSpPr>
          <p:nvPr>
            <p:ph type="sldNum" sz="quarter" idx="12"/>
          </p:nvPr>
        </p:nvSpPr>
        <p:spPr/>
        <p:txBody>
          <a:bodyPr/>
          <a:lstStyle/>
          <a:p>
            <a:fld id="{F46C79FD-C571-418B-AB0F-5EE936C85276}" type="slidenum">
              <a:rPr lang="en-GB" smtClean="0"/>
              <a:t>1</a:t>
            </a:fld>
            <a:endParaRPr lang="en-GB"/>
          </a:p>
        </p:txBody>
      </p:sp>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iversity of Oulu - Wikipedia">
            <a:extLst>
              <a:ext uri="{FF2B5EF4-FFF2-40B4-BE49-F238E27FC236}">
                <a16:creationId xmlns:a16="http://schemas.microsoft.com/office/drawing/2014/main" id="{9428933B-0177-F7E9-7001-250D7A5597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86406" y="1481056"/>
            <a:ext cx="2490112" cy="3271102"/>
          </a:xfrm>
          <a:prstGeom prst="rect">
            <a:avLst/>
          </a:prstGeom>
          <a:solidFill>
            <a:srgbClr val="FFFFFF"/>
          </a:solidFill>
          <a:ln w="28575" cap="flat" cmpd="sng">
            <a:noFill/>
            <a:prstDash val="solid"/>
            <a:round/>
            <a:headEnd type="none" w="sm" len="sm"/>
            <a:tailEnd type="none" w="sm" len="sm"/>
          </a:ln>
        </p:spPr>
      </p:pic>
      <p:sp>
        <p:nvSpPr>
          <p:cNvPr id="2" name="Titolo 1">
            <a:extLst>
              <a:ext uri="{FF2B5EF4-FFF2-40B4-BE49-F238E27FC236}">
                <a16:creationId xmlns:a16="http://schemas.microsoft.com/office/drawing/2014/main" id="{61426553-4109-EC21-6500-299E971953D8}"/>
              </a:ext>
            </a:extLst>
          </p:cNvPr>
          <p:cNvSpPr>
            <a:spLocks noGrp="1"/>
          </p:cNvSpPr>
          <p:nvPr>
            <p:ph type="title"/>
          </p:nvPr>
        </p:nvSpPr>
        <p:spPr>
          <a:xfrm>
            <a:off x="838200" y="365126"/>
            <a:ext cx="10515600" cy="816904"/>
          </a:xfrm>
        </p:spPr>
        <p:txBody>
          <a:bodyPr vert="horz" lIns="91440" tIns="45720" rIns="91440" bIns="45720" rtlCol="0" anchor="ctr">
            <a:noAutofit/>
          </a:bodyPr>
          <a:lstStyle/>
          <a:p>
            <a:r>
              <a:rPr lang="en-US" dirty="0"/>
              <a:t>Set up of a Thermomechanical Module for As-Cast Product Solidification</a:t>
            </a:r>
            <a:endParaRPr lang="it-IT" dirty="0"/>
          </a:p>
        </p:txBody>
      </p:sp>
      <p:sp>
        <p:nvSpPr>
          <p:cNvPr id="6" name="Segnaposto contenuto 2">
            <a:extLst>
              <a:ext uri="{FF2B5EF4-FFF2-40B4-BE49-F238E27FC236}">
                <a16:creationId xmlns:a16="http://schemas.microsoft.com/office/drawing/2014/main" id="{05F9CDF8-A16C-911B-F8CE-ABCD1FA0020A}"/>
              </a:ext>
            </a:extLst>
          </p:cNvPr>
          <p:cNvSpPr>
            <a:spLocks noGrp="1"/>
          </p:cNvSpPr>
          <p:nvPr>
            <p:ph sz="half" idx="1"/>
          </p:nvPr>
        </p:nvSpPr>
        <p:spPr>
          <a:xfrm>
            <a:off x="406400" y="1705276"/>
            <a:ext cx="8305800" cy="4787598"/>
          </a:xfrm>
          <a:solidFill>
            <a:srgbClr val="00B0F0"/>
          </a:solidFill>
        </p:spPr>
        <p:txBody>
          <a:bodyPr>
            <a:noAutofit/>
          </a:bodyPr>
          <a:lstStyle/>
          <a:p>
            <a:pPr>
              <a:lnSpc>
                <a:spcPct val="120000"/>
              </a:lnSpc>
            </a:pPr>
            <a:r>
              <a:rPr lang="en-US" sz="2400" b="1" dirty="0"/>
              <a:t>Objectives:</a:t>
            </a:r>
          </a:p>
          <a:p>
            <a:pPr marL="285750" indent="-285750">
              <a:lnSpc>
                <a:spcPct val="120000"/>
              </a:lnSpc>
              <a:buFont typeface="Wingdings" panose="05000000000000000000" pitchFamily="2" charset="2"/>
              <a:buChar char="ü"/>
            </a:pPr>
            <a:r>
              <a:rPr lang="en-US" sz="1800" dirty="0"/>
              <a:t>Establish a thermomechanical module for industrial casters of </a:t>
            </a:r>
            <a:r>
              <a:rPr lang="en-US" sz="1800" dirty="0" err="1"/>
              <a:t>Sidenor</a:t>
            </a:r>
            <a:r>
              <a:rPr lang="en-US" sz="1800" dirty="0"/>
              <a:t>, </a:t>
            </a:r>
            <a:r>
              <a:rPr lang="en-US" sz="1800" dirty="0" err="1"/>
              <a:t>AdI</a:t>
            </a:r>
            <a:r>
              <a:rPr lang="en-US" sz="1800" dirty="0"/>
              <a:t>, and Feralpi.</a:t>
            </a:r>
          </a:p>
          <a:p>
            <a:pPr marL="285750" indent="-285750">
              <a:lnSpc>
                <a:spcPct val="120000"/>
              </a:lnSpc>
              <a:buFont typeface="Wingdings" panose="05000000000000000000" pitchFamily="2" charset="2"/>
              <a:buChar char="ü"/>
            </a:pPr>
            <a:r>
              <a:rPr lang="en-US" sz="1800" dirty="0"/>
              <a:t>Optimize conditions for different </a:t>
            </a:r>
            <a:r>
              <a:rPr lang="en-US" sz="1800" dirty="0" err="1"/>
              <a:t>mould</a:t>
            </a:r>
            <a:r>
              <a:rPr lang="en-US" sz="1800" dirty="0"/>
              <a:t> shapes at Feralpi to increase casting speed and productivity.</a:t>
            </a:r>
          </a:p>
          <a:p>
            <a:pPr>
              <a:lnSpc>
                <a:spcPct val="120000"/>
              </a:lnSpc>
            </a:pPr>
            <a:r>
              <a:rPr lang="en-US" sz="2400" b="1" dirty="0"/>
              <a:t>Features</a:t>
            </a:r>
          </a:p>
          <a:p>
            <a:pPr marL="285750" indent="-285750">
              <a:lnSpc>
                <a:spcPct val="120000"/>
              </a:lnSpc>
              <a:buFont typeface="Wingdings" panose="05000000000000000000" pitchFamily="2" charset="2"/>
              <a:buChar char="ü"/>
            </a:pPr>
            <a:r>
              <a:rPr lang="en-US" sz="1800" dirty="0"/>
              <a:t>Address deformation, thermal stresses, and crack formation risks to ensure product quality and avoid scrapped products.</a:t>
            </a:r>
          </a:p>
          <a:p>
            <a:pPr marL="285750" indent="-285750">
              <a:lnSpc>
                <a:spcPct val="120000"/>
              </a:lnSpc>
              <a:buFont typeface="Wingdings" panose="05000000000000000000" pitchFamily="2" charset="2"/>
              <a:buChar char="ü"/>
            </a:pPr>
            <a:r>
              <a:rPr lang="en-US" sz="1800" dirty="0"/>
              <a:t>Adopt thermo-plasticity models from literature as constitutive law.</a:t>
            </a:r>
          </a:p>
          <a:p>
            <a:pPr marL="285750" indent="-285750">
              <a:lnSpc>
                <a:spcPct val="120000"/>
              </a:lnSpc>
              <a:buFont typeface="Wingdings" panose="05000000000000000000" pitchFamily="2" charset="2"/>
              <a:buChar char="ü"/>
            </a:pPr>
            <a:r>
              <a:rPr lang="en-US" sz="1800" dirty="0"/>
              <a:t>Estimate constitutive parameters experimentally for chosen steel grades within other tasks</a:t>
            </a:r>
          </a:p>
          <a:p>
            <a:endParaRPr lang="it-IT" sz="1050" dirty="0"/>
          </a:p>
        </p:txBody>
      </p:sp>
      <p:pic>
        <p:nvPicPr>
          <p:cNvPr id="3" name="Picture 2">
            <a:extLst>
              <a:ext uri="{FF2B5EF4-FFF2-40B4-BE49-F238E27FC236}">
                <a16:creationId xmlns:a16="http://schemas.microsoft.com/office/drawing/2014/main" id="{83803413-7AB2-A030-9FC9-45F7C7335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938" y="4932000"/>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0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6CADCE-E621-C2E1-AF9B-C5B3180AADFB}"/>
              </a:ext>
            </a:extLst>
          </p:cNvPr>
          <p:cNvSpPr>
            <a:spLocks noGrp="1"/>
          </p:cNvSpPr>
          <p:nvPr>
            <p:ph type="title"/>
          </p:nvPr>
        </p:nvSpPr>
        <p:spPr>
          <a:xfrm>
            <a:off x="673100" y="365126"/>
            <a:ext cx="10680700" cy="816904"/>
          </a:xfrm>
        </p:spPr>
        <p:txBody>
          <a:bodyPr/>
          <a:lstStyle/>
          <a:p>
            <a:r>
              <a:rPr lang="en-US" sz="3600" dirty="0"/>
              <a:t>Create Artificial Intelligence / Machine Learning tool</a:t>
            </a:r>
            <a:endParaRPr lang="it-IT" sz="3600" dirty="0"/>
          </a:p>
        </p:txBody>
      </p:sp>
      <p:sp>
        <p:nvSpPr>
          <p:cNvPr id="6" name="Segnaposto contenuto 2">
            <a:extLst>
              <a:ext uri="{FF2B5EF4-FFF2-40B4-BE49-F238E27FC236}">
                <a16:creationId xmlns:a16="http://schemas.microsoft.com/office/drawing/2014/main" id="{09C50FC2-5867-E92A-AE01-E388D7EE3A5E}"/>
              </a:ext>
            </a:extLst>
          </p:cNvPr>
          <p:cNvSpPr>
            <a:spLocks noGrp="1"/>
          </p:cNvSpPr>
          <p:nvPr>
            <p:ph idx="1"/>
          </p:nvPr>
        </p:nvSpPr>
        <p:spPr>
          <a:xfrm>
            <a:off x="260350" y="1275310"/>
            <a:ext cx="11671300" cy="4769890"/>
          </a:xfrm>
        </p:spPr>
        <p:txBody>
          <a:bodyPr/>
          <a:lstStyle/>
          <a:p>
            <a:pPr algn="just">
              <a:lnSpc>
                <a:spcPct val="108000"/>
              </a:lnSpc>
              <a:spcBef>
                <a:spcPts val="300"/>
              </a:spcBef>
              <a:spcAft>
                <a:spcPts val="300"/>
              </a:spcAft>
            </a:pPr>
            <a:r>
              <a:rPr lang="en-US" sz="2400" b="1" dirty="0">
                <a:solidFill>
                  <a:schemeClr val="tx2"/>
                </a:solidFill>
              </a:rPr>
              <a:t>Objective</a:t>
            </a:r>
            <a:r>
              <a:rPr lang="en-US" sz="2400" dirty="0">
                <a:solidFill>
                  <a:schemeClr val="tx2"/>
                </a:solidFill>
              </a:rPr>
              <a:t>: </a:t>
            </a:r>
            <a:r>
              <a:rPr lang="en-US" sz="2400" u="sng" dirty="0">
                <a:solidFill>
                  <a:srgbClr val="242424"/>
                </a:solidFill>
              </a:rPr>
              <a:t>Develop machine learning models to predict potential product defects based on historical plant data</a:t>
            </a:r>
          </a:p>
          <a:p>
            <a:pPr algn="just">
              <a:lnSpc>
                <a:spcPct val="108000"/>
              </a:lnSpc>
              <a:spcBef>
                <a:spcPts val="300"/>
              </a:spcBef>
              <a:spcAft>
                <a:spcPts val="300"/>
              </a:spcAft>
            </a:pPr>
            <a:r>
              <a:rPr lang="en-US" sz="2400" b="1" dirty="0">
                <a:solidFill>
                  <a:schemeClr val="tx2"/>
                </a:solidFill>
              </a:rPr>
              <a:t>Approach</a:t>
            </a:r>
            <a:r>
              <a:rPr lang="en-US" sz="2400" dirty="0">
                <a:solidFill>
                  <a:schemeClr val="tx2"/>
                </a:solidFill>
              </a:rPr>
              <a:t>:</a:t>
            </a:r>
          </a:p>
          <a:p>
            <a:pPr lvl="1" algn="just">
              <a:lnSpc>
                <a:spcPct val="108000"/>
              </a:lnSpc>
              <a:spcBef>
                <a:spcPts val="300"/>
              </a:spcBef>
              <a:spcAft>
                <a:spcPts val="300"/>
              </a:spcAft>
            </a:pPr>
            <a:r>
              <a:rPr lang="en-US" sz="2000" b="1" dirty="0">
                <a:solidFill>
                  <a:srgbClr val="242424"/>
                </a:solidFill>
              </a:rPr>
              <a:t> Supervised Models</a:t>
            </a:r>
            <a:r>
              <a:rPr lang="en-US" sz="2000" dirty="0">
                <a:solidFill>
                  <a:srgbClr val="242424"/>
                </a:solidFill>
              </a:rPr>
              <a:t>: Train models like SVM and </a:t>
            </a:r>
            <a:r>
              <a:rPr lang="en-US" sz="2000" dirty="0" err="1">
                <a:solidFill>
                  <a:srgbClr val="242424"/>
                </a:solidFill>
              </a:rPr>
              <a:t>XGBoost</a:t>
            </a:r>
            <a:r>
              <a:rPr lang="en-US" sz="2000" dirty="0">
                <a:solidFill>
                  <a:srgbClr val="242424"/>
                </a:solidFill>
              </a:rPr>
              <a:t>.</a:t>
            </a:r>
          </a:p>
          <a:p>
            <a:pPr lvl="1" algn="just">
              <a:lnSpc>
                <a:spcPct val="108000"/>
              </a:lnSpc>
              <a:spcBef>
                <a:spcPts val="300"/>
              </a:spcBef>
              <a:spcAft>
                <a:spcPts val="300"/>
              </a:spcAft>
            </a:pPr>
            <a:r>
              <a:rPr lang="en-US" sz="2000" b="1" dirty="0">
                <a:solidFill>
                  <a:srgbClr val="242424"/>
                </a:solidFill>
              </a:rPr>
              <a:t> Unsupervised Models</a:t>
            </a:r>
            <a:r>
              <a:rPr lang="en-US" sz="2000" dirty="0">
                <a:solidFill>
                  <a:srgbClr val="242424"/>
                </a:solidFill>
              </a:rPr>
              <a:t>: Apply to observations with defects and irregularities.</a:t>
            </a:r>
          </a:p>
          <a:p>
            <a:pPr algn="just">
              <a:lnSpc>
                <a:spcPct val="108000"/>
              </a:lnSpc>
              <a:spcBef>
                <a:spcPts val="300"/>
              </a:spcBef>
              <a:spcAft>
                <a:spcPts val="300"/>
              </a:spcAft>
            </a:pPr>
            <a:r>
              <a:rPr lang="en-US" sz="2400" b="1" dirty="0">
                <a:solidFill>
                  <a:schemeClr val="tx2"/>
                </a:solidFill>
              </a:rPr>
              <a:t>Process</a:t>
            </a:r>
            <a:r>
              <a:rPr lang="en-US" sz="2400" dirty="0">
                <a:solidFill>
                  <a:schemeClr val="tx2"/>
                </a:solidFill>
              </a:rPr>
              <a:t>:</a:t>
            </a:r>
          </a:p>
          <a:p>
            <a:pPr lvl="1" algn="just">
              <a:lnSpc>
                <a:spcPct val="108000"/>
              </a:lnSpc>
              <a:spcBef>
                <a:spcPts val="300"/>
              </a:spcBef>
              <a:spcAft>
                <a:spcPts val="300"/>
              </a:spcAft>
            </a:pPr>
            <a:r>
              <a:rPr lang="en-US" sz="2000" b="1" dirty="0">
                <a:solidFill>
                  <a:srgbClr val="242424"/>
                </a:solidFill>
              </a:rPr>
              <a:t>Training</a:t>
            </a:r>
            <a:r>
              <a:rPr lang="en-US" sz="2000" dirty="0">
                <a:solidFill>
                  <a:srgbClr val="242424"/>
                </a:solidFill>
              </a:rPr>
              <a:t>: Divide dataset into training and testing subsets.</a:t>
            </a:r>
          </a:p>
          <a:p>
            <a:pPr lvl="1" algn="just">
              <a:lnSpc>
                <a:spcPct val="108000"/>
              </a:lnSpc>
              <a:spcBef>
                <a:spcPts val="300"/>
              </a:spcBef>
              <a:spcAft>
                <a:spcPts val="300"/>
              </a:spcAft>
            </a:pPr>
            <a:r>
              <a:rPr lang="en-US" sz="2000" b="1" dirty="0">
                <a:solidFill>
                  <a:srgbClr val="242424"/>
                </a:solidFill>
              </a:rPr>
              <a:t>Evaluation</a:t>
            </a:r>
            <a:r>
              <a:rPr lang="en-US" sz="2000" dirty="0">
                <a:solidFill>
                  <a:srgbClr val="242424"/>
                </a:solidFill>
              </a:rPr>
              <a:t>: Iteratively assess performance and optimize parameters.</a:t>
            </a:r>
          </a:p>
          <a:p>
            <a:pPr lvl="1" algn="just">
              <a:lnSpc>
                <a:spcPct val="108000"/>
              </a:lnSpc>
              <a:spcBef>
                <a:spcPts val="300"/>
              </a:spcBef>
              <a:spcAft>
                <a:spcPts val="300"/>
              </a:spcAft>
            </a:pPr>
            <a:r>
              <a:rPr lang="en-US" sz="2000" b="1" dirty="0">
                <a:solidFill>
                  <a:srgbClr val="242424"/>
                </a:solidFill>
              </a:rPr>
              <a:t>Selection</a:t>
            </a:r>
            <a:r>
              <a:rPr lang="en-US" sz="2000" dirty="0">
                <a:solidFill>
                  <a:srgbClr val="242424"/>
                </a:solidFill>
              </a:rPr>
              <a:t>: Choose the best model for deployment.</a:t>
            </a:r>
            <a:endParaRPr lang="en-US" sz="2000" b="1" dirty="0">
              <a:solidFill>
                <a:srgbClr val="242424"/>
              </a:solidFill>
            </a:endParaRPr>
          </a:p>
          <a:p>
            <a:pPr algn="just">
              <a:lnSpc>
                <a:spcPct val="108000"/>
              </a:lnSpc>
              <a:spcBef>
                <a:spcPts val="300"/>
              </a:spcBef>
              <a:spcAft>
                <a:spcPts val="300"/>
              </a:spcAft>
            </a:pPr>
            <a:r>
              <a:rPr lang="en-US" sz="2400" b="1" dirty="0">
                <a:solidFill>
                  <a:schemeClr val="tx2"/>
                </a:solidFill>
              </a:rPr>
              <a:t>Validation</a:t>
            </a:r>
            <a:r>
              <a:rPr lang="en-US" sz="2400" dirty="0">
                <a:solidFill>
                  <a:schemeClr val="tx2"/>
                </a:solidFill>
              </a:rPr>
              <a:t>:</a:t>
            </a:r>
          </a:p>
          <a:p>
            <a:pPr lvl="1" algn="just">
              <a:lnSpc>
                <a:spcPct val="108000"/>
              </a:lnSpc>
              <a:spcBef>
                <a:spcPts val="300"/>
              </a:spcBef>
              <a:spcAft>
                <a:spcPts val="300"/>
              </a:spcAft>
            </a:pPr>
            <a:r>
              <a:rPr lang="en-US" sz="2000" dirty="0">
                <a:solidFill>
                  <a:srgbClr val="242424"/>
                </a:solidFill>
              </a:rPr>
              <a:t>Apply robust validation techniques on historical data.</a:t>
            </a:r>
          </a:p>
          <a:p>
            <a:pPr lvl="1" algn="just">
              <a:lnSpc>
                <a:spcPct val="108000"/>
              </a:lnSpc>
              <a:spcBef>
                <a:spcPts val="300"/>
              </a:spcBef>
              <a:spcAft>
                <a:spcPts val="300"/>
              </a:spcAft>
            </a:pPr>
            <a:r>
              <a:rPr lang="en-US" sz="2000" dirty="0">
                <a:solidFill>
                  <a:srgbClr val="242424"/>
                </a:solidFill>
              </a:rPr>
              <a:t>Use error metrics such as accuracy in defect recognition and precision of forecast</a:t>
            </a:r>
            <a:endParaRPr lang="it-IT" sz="1800" dirty="0"/>
          </a:p>
        </p:txBody>
      </p:sp>
    </p:spTree>
    <p:extLst>
      <p:ext uri="{BB962C8B-B14F-4D97-AF65-F5344CB8AC3E}">
        <p14:creationId xmlns:p14="http://schemas.microsoft.com/office/powerpoint/2010/main" val="258776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a:t>Expected impact and KPIs - 1​</a:t>
            </a:r>
            <a:endParaRPr/>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12</a:t>
            </a:fld>
            <a:endParaRPr lang="en-IE"/>
          </a:p>
        </p:txBody>
      </p:sp>
      <p:sp>
        <p:nvSpPr>
          <p:cNvPr id="11" name="Content Placeholder 3">
            <a:extLst>
              <a:ext uri="{FF2B5EF4-FFF2-40B4-BE49-F238E27FC236}">
                <a16:creationId xmlns:a16="http://schemas.microsoft.com/office/drawing/2014/main" id="{0414A922-7DA4-135B-2616-4B9A74FF1972}"/>
              </a:ext>
            </a:extLst>
          </p:cNvPr>
          <p:cNvSpPr>
            <a:spLocks noGrp="1"/>
          </p:cNvSpPr>
          <p:nvPr>
            <p:ph sz="half" idx="1"/>
          </p:nvPr>
        </p:nvSpPr>
        <p:spPr>
          <a:xfrm>
            <a:off x="225779" y="1182029"/>
            <a:ext cx="11525954" cy="5230059"/>
          </a:xfrm>
        </p:spPr>
        <p:txBody>
          <a:bodyPr/>
          <a:lstStyle/>
          <a:p>
            <a:pPr algn="just">
              <a:spcBef>
                <a:spcPts val="450"/>
              </a:spcBef>
              <a:spcAft>
                <a:spcPts val="750"/>
              </a:spcAft>
              <a:buNone/>
            </a:pPr>
            <a:r>
              <a:rPr lang="en-US" sz="1800" b="1" i="0" dirty="0">
                <a:solidFill>
                  <a:srgbClr val="26324B"/>
                </a:solidFill>
                <a:effectLst/>
                <a:latin typeface="arial" panose="020B0604020202020204" pitchFamily="34" charset="0"/>
              </a:rPr>
              <a:t>Align with EU Priorities</a:t>
            </a:r>
            <a:r>
              <a:rPr lang="en-US" sz="1800" b="0" i="0" dirty="0">
                <a:solidFill>
                  <a:srgbClr val="424242"/>
                </a:solidFill>
                <a:effectLst/>
                <a:latin typeface="Segoe Sans"/>
              </a:rPr>
              <a:t> </a:t>
            </a:r>
          </a:p>
          <a:p>
            <a:pPr algn="just">
              <a:spcBef>
                <a:spcPts val="450"/>
              </a:spcBef>
              <a:spcAft>
                <a:spcPts val="750"/>
              </a:spcAft>
              <a:buNone/>
            </a:pPr>
            <a:r>
              <a:rPr lang="en-US" sz="1800" u="sng" dirty="0">
                <a:solidFill>
                  <a:srgbClr val="26324B"/>
                </a:solidFill>
                <a:latin typeface="arial" panose="020B0604020202020204" pitchFamily="34" charset="0"/>
              </a:rPr>
              <a:t>The proposal aims to improve continuous casting in steelmaking, aligning with the RFCS </a:t>
            </a:r>
            <a:r>
              <a:rPr lang="en-US" sz="1800" u="sng" dirty="0" err="1">
                <a:solidFill>
                  <a:srgbClr val="26324B"/>
                </a:solidFill>
                <a:latin typeface="arial" panose="020B0604020202020204" pitchFamily="34" charset="0"/>
              </a:rPr>
              <a:t>programme's</a:t>
            </a:r>
            <a:r>
              <a:rPr lang="en-US" sz="1800" u="sng" dirty="0">
                <a:solidFill>
                  <a:srgbClr val="26324B"/>
                </a:solidFill>
                <a:latin typeface="arial" panose="020B0604020202020204" pitchFamily="34" charset="0"/>
              </a:rPr>
              <a:t> objectives under Council Decision 2008/376/EC</a:t>
            </a:r>
            <a:r>
              <a:rPr lang="en-US" sz="1800" dirty="0">
                <a:solidFill>
                  <a:srgbClr val="26324B"/>
                </a:solidFill>
                <a:latin typeface="arial" panose="020B0604020202020204" pitchFamily="34" charset="0"/>
              </a:rPr>
              <a:t>. It focuses on:</a:t>
            </a:r>
          </a:p>
          <a:p>
            <a:pPr marL="342900" indent="-342900">
              <a:spcBef>
                <a:spcPct val="0"/>
              </a:spcBef>
              <a:spcAft>
                <a:spcPts val="600"/>
              </a:spcAft>
              <a:buClrTx/>
              <a:buFont typeface="Arial" panose="020B0604020202020204" pitchFamily="34" charset="0"/>
              <a:buChar char="•"/>
            </a:pPr>
            <a:r>
              <a:rPr lang="en-US" sz="1800" b="1" dirty="0">
                <a:solidFill>
                  <a:srgbClr val="FF0000"/>
                </a:solidFill>
                <a:latin typeface="arial" panose="020B0604020202020204" pitchFamily="34" charset="0"/>
              </a:rPr>
              <a:t>Optimizing steel processes through advanced technologies like digitalization, big data, and AI.</a:t>
            </a:r>
          </a:p>
          <a:p>
            <a:pPr marL="342900" indent="-342900">
              <a:spcBef>
                <a:spcPct val="0"/>
              </a:spcBef>
              <a:spcAft>
                <a:spcPts val="600"/>
              </a:spcAft>
              <a:buClrTx/>
              <a:buFont typeface="Arial" panose="020B0604020202020204" pitchFamily="34" charset="0"/>
              <a:buChar char="•"/>
            </a:pPr>
            <a:r>
              <a:rPr lang="en-US" sz="1800" dirty="0">
                <a:solidFill>
                  <a:srgbClr val="26324B"/>
                </a:solidFill>
                <a:latin typeface="arial" panose="020B0604020202020204" pitchFamily="34" charset="0"/>
              </a:rPr>
              <a:t>Enhancing maintenance and reliability of production tools.</a:t>
            </a:r>
          </a:p>
          <a:p>
            <a:pPr marL="342900" indent="-342900">
              <a:spcBef>
                <a:spcPct val="0"/>
              </a:spcBef>
              <a:spcAft>
                <a:spcPts val="600"/>
              </a:spcAft>
              <a:buClrTx/>
              <a:buFont typeface="Arial" panose="020B0604020202020204" pitchFamily="34" charset="0"/>
              <a:buChar char="•"/>
            </a:pPr>
            <a:r>
              <a:rPr lang="en-US" sz="1800" dirty="0">
                <a:solidFill>
                  <a:srgbClr val="26324B"/>
                </a:solidFill>
                <a:latin typeface="arial" panose="020B0604020202020204" pitchFamily="34" charset="0"/>
              </a:rPr>
              <a:t>Increasing energy efficiency and preventing energy losses.</a:t>
            </a:r>
          </a:p>
          <a:p>
            <a:pPr marL="342900" indent="-342900">
              <a:spcBef>
                <a:spcPct val="0"/>
              </a:spcBef>
              <a:spcAft>
                <a:spcPts val="600"/>
              </a:spcAft>
              <a:buClrTx/>
              <a:buFont typeface="Arial" panose="020B0604020202020204" pitchFamily="34" charset="0"/>
              <a:buChar char="•"/>
            </a:pPr>
            <a:r>
              <a:rPr lang="en-US" sz="1800" b="1" dirty="0">
                <a:solidFill>
                  <a:srgbClr val="FF0000"/>
                </a:solidFill>
                <a:latin typeface="arial" panose="020B0604020202020204" pitchFamily="34" charset="0"/>
              </a:rPr>
              <a:t>Developing predictive simulation models for microstructures, mechanical properties, and production processes.</a:t>
            </a:r>
          </a:p>
          <a:p>
            <a:pPr algn="just">
              <a:spcBef>
                <a:spcPts val="450"/>
              </a:spcBef>
              <a:spcAft>
                <a:spcPts val="750"/>
              </a:spcAft>
              <a:buNone/>
            </a:pPr>
            <a:r>
              <a:rPr lang="en-US" sz="1800" u="sng" dirty="0">
                <a:solidFill>
                  <a:srgbClr val="26324B"/>
                </a:solidFill>
                <a:latin typeface="arial" panose="020B0604020202020204" pitchFamily="34" charset="0"/>
              </a:rPr>
              <a:t>Aligned with Green Deal Solutions</a:t>
            </a:r>
            <a:r>
              <a:rPr lang="en-US" sz="1800" dirty="0">
                <a:solidFill>
                  <a:srgbClr val="26324B"/>
                </a:solidFill>
                <a:latin typeface="arial" panose="020B0604020202020204" pitchFamily="34" charset="0"/>
              </a:rPr>
              <a:t>, the proposal seeks to reduce energy consumption, greenhouse gas emissions, and raw material usage by adopting a zero-defect strategy. It aims to:</a:t>
            </a:r>
          </a:p>
          <a:p>
            <a:pPr marL="342900" indent="-342900">
              <a:spcBef>
                <a:spcPct val="0"/>
              </a:spcBef>
              <a:spcAft>
                <a:spcPts val="600"/>
              </a:spcAft>
              <a:buClrTx/>
              <a:buFont typeface="Arial" panose="020B0604020202020204" pitchFamily="34" charset="0"/>
              <a:buChar char="•"/>
            </a:pPr>
            <a:r>
              <a:rPr lang="en-US" sz="1800" dirty="0">
                <a:solidFill>
                  <a:srgbClr val="26324B"/>
                </a:solidFill>
                <a:latin typeface="arial" panose="020B0604020202020204" pitchFamily="34" charset="0"/>
              </a:rPr>
              <a:t>Identify conditions causing shape and surface defects.</a:t>
            </a:r>
          </a:p>
          <a:p>
            <a:pPr marL="342900" indent="-342900">
              <a:spcBef>
                <a:spcPct val="0"/>
              </a:spcBef>
              <a:spcAft>
                <a:spcPts val="600"/>
              </a:spcAft>
              <a:buClrTx/>
              <a:buFont typeface="Arial" panose="020B0604020202020204" pitchFamily="34" charset="0"/>
              <a:buChar char="•"/>
            </a:pPr>
            <a:r>
              <a:rPr lang="en-US" sz="1800" dirty="0">
                <a:solidFill>
                  <a:srgbClr val="26324B"/>
                </a:solidFill>
                <a:latin typeface="arial" panose="020B0604020202020204" pitchFamily="34" charset="0"/>
              </a:rPr>
              <a:t>Improve internal and surface quality to reduce scrap and CO2 emissions.</a:t>
            </a:r>
          </a:p>
          <a:p>
            <a:pPr marL="342900" indent="-342900">
              <a:spcBef>
                <a:spcPct val="0"/>
              </a:spcBef>
              <a:spcAft>
                <a:spcPts val="600"/>
              </a:spcAft>
              <a:buClrTx/>
              <a:buFont typeface="Arial" panose="020B0604020202020204" pitchFamily="34" charset="0"/>
              <a:buChar char="•"/>
            </a:pPr>
            <a:r>
              <a:rPr lang="en-US" sz="1800" dirty="0">
                <a:solidFill>
                  <a:srgbClr val="26324B"/>
                </a:solidFill>
                <a:latin typeface="arial" panose="020B0604020202020204" pitchFamily="34" charset="0"/>
              </a:rPr>
              <a:t>Reduce standby time of casting strands for faster transfer to rolling</a:t>
            </a:r>
          </a:p>
          <a:p>
            <a:pPr algn="just">
              <a:spcBef>
                <a:spcPts val="450"/>
              </a:spcBef>
              <a:spcAft>
                <a:spcPts val="750"/>
              </a:spcAft>
            </a:pPr>
            <a:r>
              <a:rPr lang="en-US" sz="1800" b="1" dirty="0">
                <a:solidFill>
                  <a:srgbClr val="FF0000"/>
                </a:solidFill>
                <a:latin typeface="arial" panose="020B0604020202020204" pitchFamily="34" charset="0"/>
              </a:rPr>
              <a:t>Innovative tools for process monitoring and control are proposed to enhance industrial efficiency, product quality, and production performance, for production modernization/digitalization</a:t>
            </a:r>
            <a:r>
              <a:rPr lang="en-US" sz="1800" dirty="0">
                <a:solidFill>
                  <a:srgbClr val="26324B"/>
                </a:solidFill>
                <a:latin typeface="arial" panose="020B0604020202020204" pitchFamily="34" charset="0"/>
              </a:rPr>
              <a:t>.</a:t>
            </a:r>
          </a:p>
        </p:txBody>
      </p:sp>
      <p:pic>
        <p:nvPicPr>
          <p:cNvPr id="3" name="Picture 2">
            <a:extLst>
              <a:ext uri="{FF2B5EF4-FFF2-40B4-BE49-F238E27FC236}">
                <a16:creationId xmlns:a16="http://schemas.microsoft.com/office/drawing/2014/main" id="{F0AC6924-08CC-1D43-8919-A573F27DE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ABA344-AB33-93CE-995A-5AE246D8CEC8}"/>
              </a:ext>
            </a:extLst>
          </p:cNvPr>
          <p:cNvSpPr txBox="1"/>
          <p:nvPr/>
        </p:nvSpPr>
        <p:spPr>
          <a:xfrm>
            <a:off x="9163756" y="4677643"/>
            <a:ext cx="2552580" cy="461665"/>
          </a:xfrm>
          <a:prstGeom prst="rect">
            <a:avLst/>
          </a:prstGeom>
          <a:noFill/>
        </p:spPr>
        <p:txBody>
          <a:bodyPr wrap="square" rtlCol="0">
            <a:spAutoFit/>
          </a:bodyPr>
          <a:lstStyle/>
          <a:p>
            <a:r>
              <a:rPr lang="en-US" sz="2400" b="1" dirty="0">
                <a:solidFill>
                  <a:schemeClr val="accent2">
                    <a:lumMod val="60000"/>
                    <a:lumOff val="40000"/>
                  </a:schemeClr>
                </a:solidFill>
                <a:highlight>
                  <a:srgbClr val="FFFF00"/>
                </a:highlight>
              </a:rPr>
              <a:t>Problem solving</a:t>
            </a:r>
            <a:endParaRPr lang="it-IT" sz="2400" b="1" dirty="0">
              <a:solidFill>
                <a:schemeClr val="accent2">
                  <a:lumMod val="60000"/>
                  <a:lumOff val="40000"/>
                </a:schemeClr>
              </a:solidFill>
              <a:highlight>
                <a:srgbClr val="FFFF00"/>
              </a:highlight>
            </a:endParaRPr>
          </a:p>
        </p:txBody>
      </p:sp>
      <p:sp>
        <p:nvSpPr>
          <p:cNvPr id="5" name="Left Brace 4">
            <a:extLst>
              <a:ext uri="{FF2B5EF4-FFF2-40B4-BE49-F238E27FC236}">
                <a16:creationId xmlns:a16="http://schemas.microsoft.com/office/drawing/2014/main" id="{F367663C-CF9C-75D0-FE73-C2B999D59B50}"/>
              </a:ext>
            </a:extLst>
          </p:cNvPr>
          <p:cNvSpPr/>
          <p:nvPr/>
        </p:nvSpPr>
        <p:spPr>
          <a:xfrm>
            <a:off x="8854117" y="4343021"/>
            <a:ext cx="259644" cy="1038577"/>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a:extLst>
            <a:ext uri="{FF2B5EF4-FFF2-40B4-BE49-F238E27FC236}">
              <a16:creationId xmlns:a16="http://schemas.microsoft.com/office/drawing/2014/main" id="{3AA53E31-DBCA-0979-234D-8173B774202D}"/>
            </a:ext>
          </a:extLst>
        </p:cNvPr>
        <p:cNvGrpSpPr/>
        <p:nvPr/>
      </p:nvGrpSpPr>
      <p:grpSpPr>
        <a:xfrm>
          <a:off x="0" y="0"/>
          <a:ext cx="0" cy="0"/>
          <a:chOff x="0" y="0"/>
          <a:chExt cx="0" cy="0"/>
        </a:xfrm>
      </p:grpSpPr>
      <p:sp>
        <p:nvSpPr>
          <p:cNvPr id="384" name="Google Shape;384;p45">
            <a:extLst>
              <a:ext uri="{FF2B5EF4-FFF2-40B4-BE49-F238E27FC236}">
                <a16:creationId xmlns:a16="http://schemas.microsoft.com/office/drawing/2014/main" id="{A0A8AFB4-E983-B3C2-7367-6F6D197C416A}"/>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a:t>Expected impact and KPIs - 2​</a:t>
            </a:r>
            <a:endParaRPr/>
          </a:p>
        </p:txBody>
      </p:sp>
      <p:sp>
        <p:nvSpPr>
          <p:cNvPr id="2" name="Slide Number Placeholder 5">
            <a:extLst>
              <a:ext uri="{FF2B5EF4-FFF2-40B4-BE49-F238E27FC236}">
                <a16:creationId xmlns:a16="http://schemas.microsoft.com/office/drawing/2014/main" id="{BE0C72A4-DC18-2D71-7B29-5A3DFB0453ED}"/>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13</a:t>
            </a:fld>
            <a:endParaRPr lang="en-IE"/>
          </a:p>
        </p:txBody>
      </p:sp>
      <p:sp>
        <p:nvSpPr>
          <p:cNvPr id="11" name="Content Placeholder 3">
            <a:extLst>
              <a:ext uri="{FF2B5EF4-FFF2-40B4-BE49-F238E27FC236}">
                <a16:creationId xmlns:a16="http://schemas.microsoft.com/office/drawing/2014/main" id="{BAD7A1FB-B8C5-795E-2B8C-E739785F9E44}"/>
              </a:ext>
            </a:extLst>
          </p:cNvPr>
          <p:cNvSpPr>
            <a:spLocks noGrp="1"/>
          </p:cNvSpPr>
          <p:nvPr>
            <p:ph sz="half" idx="1"/>
          </p:nvPr>
        </p:nvSpPr>
        <p:spPr>
          <a:xfrm>
            <a:off x="838200" y="1413847"/>
            <a:ext cx="10515600" cy="5038510"/>
          </a:xfrm>
        </p:spPr>
        <p:txBody>
          <a:bodyPr/>
          <a:lstStyle/>
          <a:p>
            <a:pPr algn="ctr"/>
            <a:r>
              <a:rPr lang="en-US" sz="2800" b="1" i="0" dirty="0">
                <a:solidFill>
                  <a:srgbClr val="26324B"/>
                </a:solidFill>
                <a:effectLst/>
                <a:highlight>
                  <a:srgbClr val="FFFF00"/>
                </a:highlight>
                <a:latin typeface="arial" panose="020B0604020202020204" pitchFamily="34" charset="0"/>
              </a:rPr>
              <a:t>Socio-Economic Impact</a:t>
            </a:r>
            <a:endParaRPr lang="en-US" sz="2800" dirty="0">
              <a:solidFill>
                <a:srgbClr val="26324B"/>
              </a:solidFill>
              <a:latin typeface="arial" panose="020B0604020202020204" pitchFamily="34" charset="0"/>
            </a:endParaRPr>
          </a:p>
          <a:p>
            <a:pPr>
              <a:spcBef>
                <a:spcPct val="0"/>
              </a:spcBef>
              <a:spcAft>
                <a:spcPts val="600"/>
              </a:spcAft>
              <a:buClrTx/>
            </a:pPr>
            <a:r>
              <a:rPr lang="en-US" b="1" dirty="0">
                <a:solidFill>
                  <a:srgbClr val="26324B"/>
                </a:solidFill>
                <a:latin typeface="arial" panose="020B0604020202020204" pitchFamily="34" charset="0"/>
              </a:rPr>
              <a:t>Reduction of Defects</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60% reduction in shape and surface defects in as-cast products</a:t>
            </a:r>
          </a:p>
          <a:p>
            <a:pPr>
              <a:spcBef>
                <a:spcPct val="0"/>
              </a:spcBef>
              <a:spcAft>
                <a:spcPts val="600"/>
              </a:spcAft>
              <a:buClrTx/>
            </a:pPr>
            <a:r>
              <a:rPr lang="en-US" b="1" dirty="0">
                <a:solidFill>
                  <a:srgbClr val="26324B"/>
                </a:solidFill>
                <a:latin typeface="arial" panose="020B0604020202020204" pitchFamily="34" charset="0"/>
              </a:rPr>
              <a:t>Productivity and Yield</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1% increase in good material yield and productivity</a:t>
            </a:r>
          </a:p>
          <a:p>
            <a:pPr>
              <a:spcBef>
                <a:spcPct val="0"/>
              </a:spcBef>
              <a:spcAft>
                <a:spcPts val="600"/>
              </a:spcAft>
              <a:buClrTx/>
            </a:pPr>
            <a:r>
              <a:rPr lang="en-US" b="1" dirty="0">
                <a:solidFill>
                  <a:srgbClr val="26324B"/>
                </a:solidFill>
                <a:latin typeface="arial" panose="020B0604020202020204" pitchFamily="34" charset="0"/>
              </a:rPr>
              <a:t>CO2 Emissions Reduction</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2000 kg/t decrease in CO2 emissions in integrated steel plants</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600 kg/t decrease in CO2 emissions in electric steelmaking plants</a:t>
            </a:r>
          </a:p>
          <a:p>
            <a:pPr>
              <a:spcBef>
                <a:spcPct val="0"/>
              </a:spcBef>
              <a:spcAft>
                <a:spcPts val="600"/>
              </a:spcAft>
              <a:buClrTx/>
            </a:pPr>
            <a:r>
              <a:rPr lang="en-US" b="1" dirty="0">
                <a:solidFill>
                  <a:srgbClr val="26324B"/>
                </a:solidFill>
                <a:latin typeface="arial" panose="020B0604020202020204" pitchFamily="34" charset="0"/>
              </a:rPr>
              <a:t>Energy Savings and Material Loss Reduction</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Improved connection between casting and rolling via direct hot billets charging</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90% reduction in material flow issues due to shape defects</a:t>
            </a:r>
          </a:p>
          <a:p>
            <a:pPr marL="342900" indent="-342900">
              <a:spcBef>
                <a:spcPct val="0"/>
              </a:spcBef>
              <a:spcAft>
                <a:spcPts val="600"/>
              </a:spcAft>
              <a:buClrTx/>
              <a:buFont typeface="Arial" panose="020B0604020202020204" pitchFamily="34" charset="0"/>
              <a:buChar char="•"/>
            </a:pPr>
            <a:r>
              <a:rPr lang="en-US" dirty="0">
                <a:solidFill>
                  <a:srgbClr val="26324B"/>
                </a:solidFill>
                <a:latin typeface="arial" panose="020B0604020202020204" pitchFamily="34" charset="0"/>
              </a:rPr>
              <a:t>Decreased energy consumption and CO2 emissions through electrical induction heating instead of gas heating.</a:t>
            </a:r>
          </a:p>
        </p:txBody>
      </p:sp>
      <p:pic>
        <p:nvPicPr>
          <p:cNvPr id="3" name="Picture 2">
            <a:extLst>
              <a:ext uri="{FF2B5EF4-FFF2-40B4-BE49-F238E27FC236}">
                <a16:creationId xmlns:a16="http://schemas.microsoft.com/office/drawing/2014/main" id="{7012CB35-38CA-603E-8E53-19F17AB48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3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a:extLst>
            <a:ext uri="{FF2B5EF4-FFF2-40B4-BE49-F238E27FC236}">
              <a16:creationId xmlns:a16="http://schemas.microsoft.com/office/drawing/2014/main" id="{1E130A08-4A6A-4D06-1DE2-83C235BFF816}"/>
            </a:ext>
          </a:extLst>
        </p:cNvPr>
        <p:cNvGrpSpPr/>
        <p:nvPr/>
      </p:nvGrpSpPr>
      <p:grpSpPr>
        <a:xfrm>
          <a:off x="0" y="0"/>
          <a:ext cx="0" cy="0"/>
          <a:chOff x="0" y="0"/>
          <a:chExt cx="0" cy="0"/>
        </a:xfrm>
      </p:grpSpPr>
      <p:sp>
        <p:nvSpPr>
          <p:cNvPr id="384" name="Google Shape;384;p45">
            <a:extLst>
              <a:ext uri="{FF2B5EF4-FFF2-40B4-BE49-F238E27FC236}">
                <a16:creationId xmlns:a16="http://schemas.microsoft.com/office/drawing/2014/main" id="{00A7968C-8FC2-ED89-DE2E-8EFD2BCC570F}"/>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a:t>Next steps​</a:t>
            </a:r>
            <a:endParaRPr/>
          </a:p>
        </p:txBody>
      </p:sp>
      <p:sp>
        <p:nvSpPr>
          <p:cNvPr id="2" name="Slide Number Placeholder 5">
            <a:extLst>
              <a:ext uri="{FF2B5EF4-FFF2-40B4-BE49-F238E27FC236}">
                <a16:creationId xmlns:a16="http://schemas.microsoft.com/office/drawing/2014/main" id="{13997B5B-EA8A-6B25-CFA3-B3772A1CCCB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14</a:t>
            </a:fld>
            <a:endParaRPr lang="en-IE"/>
          </a:p>
        </p:txBody>
      </p:sp>
      <p:sp>
        <p:nvSpPr>
          <p:cNvPr id="11" name="Content Placeholder 3">
            <a:extLst>
              <a:ext uri="{FF2B5EF4-FFF2-40B4-BE49-F238E27FC236}">
                <a16:creationId xmlns:a16="http://schemas.microsoft.com/office/drawing/2014/main" id="{A98FE8A9-2739-8CAF-1FFC-9E62DBCDE0C4}"/>
              </a:ext>
            </a:extLst>
          </p:cNvPr>
          <p:cNvSpPr>
            <a:spLocks noGrp="1"/>
          </p:cNvSpPr>
          <p:nvPr>
            <p:ph sz="half" idx="1"/>
          </p:nvPr>
        </p:nvSpPr>
        <p:spPr>
          <a:xfrm>
            <a:off x="838200" y="1383062"/>
            <a:ext cx="10944497" cy="4502482"/>
          </a:xfrm>
        </p:spPr>
        <p:txBody>
          <a:bodyPr/>
          <a:lstStyle/>
          <a:p>
            <a:pPr algn="l">
              <a:spcBef>
                <a:spcPts val="450"/>
              </a:spcBef>
              <a:spcAft>
                <a:spcPts val="750"/>
              </a:spcAft>
              <a:buNone/>
            </a:pPr>
            <a:r>
              <a:rPr lang="en-US" sz="1800" b="1" i="0">
                <a:solidFill>
                  <a:srgbClr val="26324B"/>
                </a:solidFill>
                <a:effectLst/>
                <a:latin typeface="arial" panose="020B0604020202020204" pitchFamily="34" charset="0"/>
              </a:rPr>
              <a:t>Knowledge Sharing:</a:t>
            </a:r>
          </a:p>
          <a:p>
            <a:pPr algn="l">
              <a:spcBef>
                <a:spcPts val="450"/>
              </a:spcBef>
              <a:spcAft>
                <a:spcPts val="750"/>
              </a:spcAft>
              <a:buNone/>
            </a:pPr>
            <a:r>
              <a:rPr lang="en-US" sz="1800" b="0" i="0">
                <a:solidFill>
                  <a:srgbClr val="424242"/>
                </a:solidFill>
                <a:effectLst/>
              </a:rPr>
              <a:t>Work Package 7 focuses on disseminating project results to the European steelmaking industry through various activities and channels. This includes contributions to technical conferences, journals, and expert groups. Key dissemination measures include:</a:t>
            </a:r>
          </a:p>
          <a:p>
            <a:pPr marL="342900" indent="-342900">
              <a:spcBef>
                <a:spcPct val="0"/>
              </a:spcBef>
              <a:spcAft>
                <a:spcPts val="600"/>
              </a:spcAft>
              <a:buClrTx/>
              <a:buFont typeface="Arial" panose="020B0604020202020204" pitchFamily="34" charset="0"/>
              <a:buChar char="•"/>
            </a:pPr>
            <a:r>
              <a:rPr lang="en-US" sz="1800">
                <a:solidFill>
                  <a:srgbClr val="26324B"/>
                </a:solidFill>
              </a:rPr>
              <a:t>Presentations at major conferences such as ECCC, ESTAD, </a:t>
            </a:r>
            <a:r>
              <a:rPr lang="en-US" sz="1800" err="1">
                <a:solidFill>
                  <a:srgbClr val="26324B"/>
                </a:solidFill>
              </a:rPr>
              <a:t>SteelSIM</a:t>
            </a:r>
            <a:r>
              <a:rPr lang="en-US" sz="1800">
                <a:solidFill>
                  <a:srgbClr val="26324B"/>
                </a:solidFill>
              </a:rPr>
              <a:t>, and AIM.</a:t>
            </a:r>
          </a:p>
          <a:p>
            <a:pPr marL="342900" indent="-342900">
              <a:spcBef>
                <a:spcPct val="0"/>
              </a:spcBef>
              <a:spcAft>
                <a:spcPts val="600"/>
              </a:spcAft>
              <a:buClrTx/>
              <a:buFont typeface="Arial" panose="020B0604020202020204" pitchFamily="34" charset="0"/>
              <a:buChar char="•"/>
            </a:pPr>
            <a:r>
              <a:rPr lang="en-US" sz="1800">
                <a:solidFill>
                  <a:srgbClr val="26324B"/>
                </a:solidFill>
              </a:rPr>
              <a:t>Publication of at least 2 papers in journals like Steel Research International and La </a:t>
            </a:r>
            <a:r>
              <a:rPr lang="en-US" sz="1800" err="1">
                <a:solidFill>
                  <a:srgbClr val="26324B"/>
                </a:solidFill>
              </a:rPr>
              <a:t>Metallurgia</a:t>
            </a:r>
            <a:r>
              <a:rPr lang="en-US" sz="1800">
                <a:solidFill>
                  <a:srgbClr val="26324B"/>
                </a:solidFill>
              </a:rPr>
              <a:t> </a:t>
            </a:r>
            <a:r>
              <a:rPr lang="en-US" sz="1800" err="1">
                <a:solidFill>
                  <a:srgbClr val="26324B"/>
                </a:solidFill>
              </a:rPr>
              <a:t>Italiana</a:t>
            </a:r>
            <a:r>
              <a:rPr lang="en-US" sz="1800">
                <a:solidFill>
                  <a:srgbClr val="26324B"/>
                </a:solidFill>
              </a:rPr>
              <a:t>.</a:t>
            </a:r>
          </a:p>
          <a:p>
            <a:pPr marL="342900" indent="-342900">
              <a:spcBef>
                <a:spcPct val="0"/>
              </a:spcBef>
              <a:spcAft>
                <a:spcPts val="600"/>
              </a:spcAft>
              <a:buClrTx/>
              <a:buFont typeface="Arial" panose="020B0604020202020204" pitchFamily="34" charset="0"/>
              <a:buChar char="•"/>
            </a:pPr>
            <a:r>
              <a:rPr lang="en-US" sz="1800">
                <a:solidFill>
                  <a:srgbClr val="26324B"/>
                </a:solidFill>
              </a:rPr>
              <a:t>At least 2 presentations/posters at official events.</a:t>
            </a:r>
          </a:p>
          <a:p>
            <a:pPr marL="342900" indent="-342900">
              <a:spcBef>
                <a:spcPct val="0"/>
              </a:spcBef>
              <a:spcAft>
                <a:spcPts val="600"/>
              </a:spcAft>
              <a:buClrTx/>
              <a:buFont typeface="Arial" panose="020B0604020202020204" pitchFamily="34" charset="0"/>
              <a:buChar char="•"/>
            </a:pPr>
            <a:r>
              <a:rPr lang="en-US" sz="1800">
                <a:solidFill>
                  <a:srgbClr val="26324B"/>
                </a:solidFill>
              </a:rPr>
              <a:t>A final workshop and a dedicated webinar for broader dissemination.</a:t>
            </a:r>
          </a:p>
          <a:p>
            <a:pPr marL="342900" indent="-342900">
              <a:spcBef>
                <a:spcPct val="0"/>
              </a:spcBef>
              <a:spcAft>
                <a:spcPts val="600"/>
              </a:spcAft>
              <a:buClrTx/>
              <a:buFont typeface="Arial" panose="020B0604020202020204" pitchFamily="34" charset="0"/>
              <a:buChar char="•"/>
            </a:pPr>
            <a:r>
              <a:rPr lang="en-US" sz="1800">
                <a:solidFill>
                  <a:srgbClr val="26324B"/>
                </a:solidFill>
              </a:rPr>
              <a:t>A project webpage </a:t>
            </a:r>
            <a:r>
              <a:rPr lang="en-US" sz="1800" b="0" i="0">
                <a:solidFill>
                  <a:srgbClr val="424242"/>
                </a:solidFill>
                <a:effectLst/>
              </a:rPr>
              <a:t>for sharing results and updates, supported by social media.</a:t>
            </a:r>
          </a:p>
          <a:p>
            <a:pPr algn="l">
              <a:spcBef>
                <a:spcPts val="450"/>
              </a:spcBef>
              <a:spcAft>
                <a:spcPts val="750"/>
              </a:spcAft>
            </a:pPr>
            <a:r>
              <a:rPr lang="en-US" sz="1800" b="0" i="0">
                <a:solidFill>
                  <a:srgbClr val="424242"/>
                </a:solidFill>
                <a:effectLst/>
              </a:rPr>
              <a:t>The aim is to reach key players and context setters in the steel industry, including researchers, universities, and suppliers.</a:t>
            </a:r>
          </a:p>
          <a:p>
            <a:endParaRPr lang="en-US" i="0">
              <a:solidFill>
                <a:srgbClr val="26324B"/>
              </a:solidFill>
              <a:effectLst/>
              <a:latin typeface="arial" panose="020B0604020202020204" pitchFamily="34" charset="0"/>
            </a:endParaRPr>
          </a:p>
          <a:p>
            <a:endParaRPr lang="en-US">
              <a:solidFill>
                <a:srgbClr val="26324B"/>
              </a:solidFill>
              <a:latin typeface="arial" panose="020B0604020202020204" pitchFamily="34" charset="0"/>
            </a:endParaRPr>
          </a:p>
        </p:txBody>
      </p:sp>
      <p:pic>
        <p:nvPicPr>
          <p:cNvPr id="4" name="Picture 2">
            <a:extLst>
              <a:ext uri="{FF2B5EF4-FFF2-40B4-BE49-F238E27FC236}">
                <a16:creationId xmlns:a16="http://schemas.microsoft.com/office/drawing/2014/main" id="{530190C6-607D-5499-FEB1-6633DC8A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62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5"/>
          <p:cNvSpPr txBox="1">
            <a:spLocks noGrp="1"/>
          </p:cNvSpPr>
          <p:nvPr>
            <p:ph type="title"/>
          </p:nvPr>
        </p:nvSpPr>
        <p:spPr>
          <a:xfrm>
            <a:off x="838200" y="365126"/>
            <a:ext cx="77649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dirty="0"/>
              <a:t>Towards industrial application​s</a:t>
            </a:r>
            <a:endParaRPr dirty="0"/>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15</a:t>
            </a:fld>
            <a:endParaRPr lang="en-IE"/>
          </a:p>
        </p:txBody>
      </p:sp>
      <p:graphicFrame>
        <p:nvGraphicFramePr>
          <p:cNvPr id="4" name="Tabella 3">
            <a:extLst>
              <a:ext uri="{FF2B5EF4-FFF2-40B4-BE49-F238E27FC236}">
                <a16:creationId xmlns:a16="http://schemas.microsoft.com/office/drawing/2014/main" id="{37B31D72-4212-7B83-B790-1359E272BE17}"/>
              </a:ext>
            </a:extLst>
          </p:cNvPr>
          <p:cNvGraphicFramePr>
            <a:graphicFrameLocks noGrp="1"/>
          </p:cNvGraphicFramePr>
          <p:nvPr>
            <p:extLst>
              <p:ext uri="{D42A27DB-BD31-4B8C-83A1-F6EECF244321}">
                <p14:modId xmlns:p14="http://schemas.microsoft.com/office/powerpoint/2010/main" val="497564420"/>
              </p:ext>
            </p:extLst>
          </p:nvPr>
        </p:nvGraphicFramePr>
        <p:xfrm>
          <a:off x="114300" y="1683961"/>
          <a:ext cx="11899405" cy="4221318"/>
        </p:xfrm>
        <a:graphic>
          <a:graphicData uri="http://schemas.openxmlformats.org/drawingml/2006/table">
            <a:tbl>
              <a:tblPr>
                <a:tableStyleId>{E929F9F4-4A8F-4326-A1B4-22849713DDAB}</a:tableStyleId>
              </a:tblPr>
              <a:tblGrid>
                <a:gridCol w="918847">
                  <a:extLst>
                    <a:ext uri="{9D8B030D-6E8A-4147-A177-3AD203B41FA5}">
                      <a16:colId xmlns:a16="http://schemas.microsoft.com/office/drawing/2014/main" val="2466362926"/>
                    </a:ext>
                  </a:extLst>
                </a:gridCol>
                <a:gridCol w="1136412">
                  <a:extLst>
                    <a:ext uri="{9D8B030D-6E8A-4147-A177-3AD203B41FA5}">
                      <a16:colId xmlns:a16="http://schemas.microsoft.com/office/drawing/2014/main" val="2346205347"/>
                    </a:ext>
                  </a:extLst>
                </a:gridCol>
                <a:gridCol w="1386441">
                  <a:extLst>
                    <a:ext uri="{9D8B030D-6E8A-4147-A177-3AD203B41FA5}">
                      <a16:colId xmlns:a16="http://schemas.microsoft.com/office/drawing/2014/main" val="3714608856"/>
                    </a:ext>
                  </a:extLst>
                </a:gridCol>
                <a:gridCol w="8457705">
                  <a:extLst>
                    <a:ext uri="{9D8B030D-6E8A-4147-A177-3AD203B41FA5}">
                      <a16:colId xmlns:a16="http://schemas.microsoft.com/office/drawing/2014/main" val="968161055"/>
                    </a:ext>
                  </a:extLst>
                </a:gridCol>
              </a:tblGrid>
              <a:tr h="458954">
                <a:tc>
                  <a:txBody>
                    <a:bodyPr/>
                    <a:lstStyle/>
                    <a:p>
                      <a:pPr algn="ctr" rtl="0" fontAlgn="ctr"/>
                      <a:r>
                        <a:rPr lang="it-IT" sz="1400" b="1" u="none" strike="noStrike">
                          <a:solidFill>
                            <a:schemeClr val="tx2"/>
                          </a:solidFill>
                          <a:effectLst/>
                        </a:rPr>
                        <a:t>Industrial partner</a:t>
                      </a:r>
                      <a:endParaRPr lang="it-IT" sz="1400" b="1"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b="1" u="none" strike="noStrike" dirty="0">
                          <a:solidFill>
                            <a:schemeClr val="tx2"/>
                          </a:solidFill>
                          <a:effectLst/>
                        </a:rPr>
                        <a:t>Problem to face</a:t>
                      </a:r>
                      <a:endParaRPr lang="it-IT"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b="1" u="none" strike="noStrike" dirty="0">
                          <a:solidFill>
                            <a:schemeClr val="tx2"/>
                          </a:solidFill>
                          <a:effectLst/>
                        </a:rPr>
                        <a:t>Plant in focus</a:t>
                      </a:r>
                      <a:endParaRPr lang="it-IT"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en-US" sz="1400" b="1" u="none" strike="noStrike" dirty="0">
                          <a:solidFill>
                            <a:schemeClr val="tx2"/>
                          </a:solidFill>
                          <a:effectLst/>
                        </a:rPr>
                        <a:t>Methods: Models, sensors and integration</a:t>
                      </a:r>
                      <a:endParaRPr lang="en-US"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extLst>
                  <a:ext uri="{0D108BD9-81ED-4DB2-BD59-A6C34878D82A}">
                    <a16:rowId xmlns:a16="http://schemas.microsoft.com/office/drawing/2014/main" val="2236328204"/>
                  </a:ext>
                </a:extLst>
              </a:tr>
              <a:tr h="794296">
                <a:tc>
                  <a:txBody>
                    <a:bodyPr/>
                    <a:lstStyle/>
                    <a:p>
                      <a:pPr algn="ctr" rtl="0" fontAlgn="ctr"/>
                      <a:r>
                        <a:rPr lang="it-IT" sz="1400" b="1" u="none" strike="noStrike" err="1">
                          <a:solidFill>
                            <a:schemeClr val="tx2"/>
                          </a:solidFill>
                          <a:effectLst/>
                        </a:rPr>
                        <a:t>Sidenor</a:t>
                      </a:r>
                      <a:endParaRPr lang="it-IT" sz="1400" b="1"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u="none" strike="noStrike" dirty="0" err="1">
                          <a:solidFill>
                            <a:schemeClr val="tx2"/>
                          </a:solidFill>
                          <a:effectLst/>
                        </a:rPr>
                        <a:t>Geometry</a:t>
                      </a:r>
                      <a:r>
                        <a:rPr lang="it-IT" sz="1400" u="none" strike="noStrike" dirty="0">
                          <a:solidFill>
                            <a:schemeClr val="tx2"/>
                          </a:solidFill>
                          <a:effectLst/>
                        </a:rPr>
                        <a:t> defects</a:t>
                      </a:r>
                      <a:endParaRPr lang="it-IT" sz="1400" b="0"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en-US" sz="1400" u="none" strike="noStrike">
                          <a:solidFill>
                            <a:schemeClr val="tx2"/>
                          </a:solidFill>
                          <a:effectLst/>
                        </a:rPr>
                        <a:t>Billet caster (end of casting)</a:t>
                      </a:r>
                      <a:endParaRPr lang="en-US" sz="1400" b="0"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l" rtl="0" fontAlgn="ctr"/>
                      <a:r>
                        <a:rPr lang="en-US" sz="1400" b="1" u="none" strike="noStrike" dirty="0">
                          <a:solidFill>
                            <a:srgbClr val="FF0000"/>
                          </a:solidFill>
                          <a:effectLst/>
                        </a:rPr>
                        <a:t>Offline CFD simulation (solidification), IDS &amp; Tempsimu with thermomechanical module (solidification and cooling); </a:t>
                      </a:r>
                      <a:r>
                        <a:rPr lang="en-US" sz="1400" u="none" strike="noStrike" dirty="0">
                          <a:solidFill>
                            <a:schemeClr val="tx2"/>
                          </a:solidFill>
                          <a:effectLst/>
                        </a:rPr>
                        <a:t>Cameras &amp; laser (shape measurement); Data-driven analysis (correlations between casting conditions and geometry defects); At-line monitoring and countermeasures</a:t>
                      </a:r>
                      <a:endParaRPr lang="en-US"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extLst>
                  <a:ext uri="{0D108BD9-81ED-4DB2-BD59-A6C34878D82A}">
                    <a16:rowId xmlns:a16="http://schemas.microsoft.com/office/drawing/2014/main" val="4142410662"/>
                  </a:ext>
                </a:extLst>
              </a:tr>
              <a:tr h="1296475">
                <a:tc>
                  <a:txBody>
                    <a:bodyPr/>
                    <a:lstStyle/>
                    <a:p>
                      <a:pPr algn="ctr" rtl="0" fontAlgn="ctr"/>
                      <a:r>
                        <a:rPr lang="it-IT" sz="1400" b="1" u="none" strike="noStrike">
                          <a:solidFill>
                            <a:schemeClr val="tx2"/>
                          </a:solidFill>
                          <a:effectLst/>
                        </a:rPr>
                        <a:t>Feralpi</a:t>
                      </a:r>
                      <a:endParaRPr lang="it-IT" sz="1400" b="1"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u="none" strike="noStrike" dirty="0" err="1">
                          <a:solidFill>
                            <a:schemeClr val="tx2"/>
                          </a:solidFill>
                          <a:effectLst/>
                        </a:rPr>
                        <a:t>Geometry</a:t>
                      </a:r>
                      <a:r>
                        <a:rPr lang="it-IT" sz="1400" u="none" strike="noStrike" dirty="0">
                          <a:solidFill>
                            <a:schemeClr val="tx2"/>
                          </a:solidFill>
                          <a:effectLst/>
                        </a:rPr>
                        <a:t> defects</a:t>
                      </a:r>
                      <a:endParaRPr lang="it-IT" sz="1400" b="0"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en-US" sz="1400" u="none" strike="noStrike">
                          <a:solidFill>
                            <a:schemeClr val="tx2"/>
                          </a:solidFill>
                          <a:effectLst/>
                        </a:rPr>
                        <a:t>Billet caster (mould, end of casting) and rolling</a:t>
                      </a:r>
                      <a:endParaRPr lang="en-US" sz="1400" b="0"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just" rtl="0" fontAlgn="ctr"/>
                      <a:r>
                        <a:rPr lang="en-US" sz="1400" b="1" u="none" strike="noStrike" dirty="0">
                          <a:solidFill>
                            <a:srgbClr val="FF0000"/>
                          </a:solidFill>
                          <a:effectLst/>
                        </a:rPr>
                        <a:t>Offline CFD simulation, thermomechanical models (solidification and cooling); </a:t>
                      </a:r>
                      <a:r>
                        <a:rPr lang="en-US" sz="1400" u="none" strike="noStrike" dirty="0">
                          <a:solidFill>
                            <a:schemeClr val="tx2"/>
                          </a:solidFill>
                          <a:effectLst/>
                        </a:rPr>
                        <a:t>billet shape measurement, new </a:t>
                      </a:r>
                      <a:r>
                        <a:rPr lang="en-US" sz="1400" u="none" strike="noStrike" dirty="0" err="1">
                          <a:solidFill>
                            <a:schemeClr val="tx2"/>
                          </a:solidFill>
                          <a:effectLst/>
                        </a:rPr>
                        <a:t>mould</a:t>
                      </a:r>
                      <a:r>
                        <a:rPr lang="en-US" sz="1400" u="none" strike="noStrike" dirty="0">
                          <a:solidFill>
                            <a:schemeClr val="tx2"/>
                          </a:solidFill>
                          <a:effectLst/>
                        </a:rPr>
                        <a:t> profile with thermal mapping via wireless thermocouples; Data-driven analysis (correlations between casting conditions and geometry defects; Connection between casting and rolling; Online casting simulation and control loop for casting parameters for high productivity via reduction of defects with maximum velocity of billet transfer to the rolling process. </a:t>
                      </a:r>
                      <a:endParaRPr lang="en-US"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extLst>
                  <a:ext uri="{0D108BD9-81ED-4DB2-BD59-A6C34878D82A}">
                    <a16:rowId xmlns:a16="http://schemas.microsoft.com/office/drawing/2014/main" val="962220038"/>
                  </a:ext>
                </a:extLst>
              </a:tr>
              <a:tr h="743661">
                <a:tc>
                  <a:txBody>
                    <a:bodyPr/>
                    <a:lstStyle/>
                    <a:p>
                      <a:pPr algn="ctr" rtl="0" fontAlgn="ctr"/>
                      <a:r>
                        <a:rPr lang="it-IT" sz="1400" b="1" u="none" strike="noStrike" dirty="0">
                          <a:solidFill>
                            <a:schemeClr val="tx2"/>
                          </a:solidFill>
                          <a:effectLst/>
                        </a:rPr>
                        <a:t>AdI</a:t>
                      </a:r>
                      <a:endParaRPr lang="it-IT"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u="none" strike="noStrike" dirty="0">
                          <a:solidFill>
                            <a:schemeClr val="tx2"/>
                          </a:solidFill>
                          <a:effectLst/>
                        </a:rPr>
                        <a:t>Surface defects</a:t>
                      </a:r>
                      <a:endParaRPr lang="it-IT" sz="1400" b="0"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en-US" sz="1400" u="none" strike="noStrike">
                          <a:solidFill>
                            <a:schemeClr val="tx2"/>
                          </a:solidFill>
                          <a:effectLst/>
                        </a:rPr>
                        <a:t>Slab caster (end of casting)</a:t>
                      </a:r>
                      <a:endParaRPr lang="en-US" sz="1400" b="0"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l" rtl="0" fontAlgn="ctr"/>
                      <a:r>
                        <a:rPr lang="it-IT" sz="1400" b="1" u="none" strike="noStrike" dirty="0">
                          <a:solidFill>
                            <a:srgbClr val="FF0000"/>
                          </a:solidFill>
                          <a:effectLst/>
                        </a:rPr>
                        <a:t>Offline CFD </a:t>
                      </a:r>
                      <a:r>
                        <a:rPr lang="it-IT" sz="1400" b="1" u="none" strike="noStrike" dirty="0" err="1">
                          <a:solidFill>
                            <a:srgbClr val="FF0000"/>
                          </a:solidFill>
                          <a:effectLst/>
                        </a:rPr>
                        <a:t>simulation</a:t>
                      </a:r>
                      <a:r>
                        <a:rPr lang="it-IT" sz="1400" b="1" u="none" strike="noStrike" dirty="0">
                          <a:solidFill>
                            <a:srgbClr val="FF0000"/>
                          </a:solidFill>
                          <a:effectLst/>
                        </a:rPr>
                        <a:t>, IDS &amp; Tempsimu with </a:t>
                      </a:r>
                      <a:r>
                        <a:rPr lang="it-IT" sz="1400" b="1" u="none" strike="noStrike" dirty="0" err="1">
                          <a:solidFill>
                            <a:srgbClr val="FF0000"/>
                          </a:solidFill>
                          <a:effectLst/>
                        </a:rPr>
                        <a:t>thermomechanical</a:t>
                      </a:r>
                      <a:r>
                        <a:rPr lang="it-IT" sz="1400" b="1" u="none" strike="noStrike" dirty="0">
                          <a:solidFill>
                            <a:srgbClr val="FF0000"/>
                          </a:solidFill>
                          <a:effectLst/>
                        </a:rPr>
                        <a:t> </a:t>
                      </a:r>
                      <a:r>
                        <a:rPr lang="it-IT" sz="1400" b="1" u="none" strike="noStrike" dirty="0" err="1">
                          <a:solidFill>
                            <a:srgbClr val="FF0000"/>
                          </a:solidFill>
                          <a:effectLst/>
                        </a:rPr>
                        <a:t>module</a:t>
                      </a:r>
                      <a:r>
                        <a:rPr lang="it-IT" sz="1400" b="1" u="none" strike="noStrike" dirty="0">
                          <a:solidFill>
                            <a:srgbClr val="FF0000"/>
                          </a:solidFill>
                          <a:effectLst/>
                        </a:rPr>
                        <a:t> (solidification and cooling), Online model (AI/ML), </a:t>
                      </a:r>
                      <a:r>
                        <a:rPr lang="it-IT" sz="1400" u="none" strike="noStrike" dirty="0">
                          <a:solidFill>
                            <a:schemeClr val="tx2"/>
                          </a:solidFill>
                          <a:effectLst/>
                        </a:rPr>
                        <a:t>Virtual </a:t>
                      </a:r>
                      <a:r>
                        <a:rPr lang="it-IT" sz="1400" u="none" strike="noStrike" dirty="0" err="1">
                          <a:solidFill>
                            <a:schemeClr val="tx2"/>
                          </a:solidFill>
                          <a:effectLst/>
                        </a:rPr>
                        <a:t>sensor</a:t>
                      </a:r>
                      <a:r>
                        <a:rPr lang="it-IT" sz="1400" u="none" strike="noStrike" dirty="0">
                          <a:solidFill>
                            <a:schemeClr val="tx2"/>
                          </a:solidFill>
                          <a:effectLst/>
                        </a:rPr>
                        <a:t> (</a:t>
                      </a:r>
                      <a:r>
                        <a:rPr lang="it-IT" sz="1400" u="none" strike="noStrike" dirty="0" err="1">
                          <a:solidFill>
                            <a:schemeClr val="tx2"/>
                          </a:solidFill>
                          <a:effectLst/>
                        </a:rPr>
                        <a:t>surface</a:t>
                      </a:r>
                      <a:r>
                        <a:rPr lang="it-IT" sz="1400" u="none" strike="noStrike" dirty="0">
                          <a:solidFill>
                            <a:schemeClr val="tx2"/>
                          </a:solidFill>
                          <a:effectLst/>
                        </a:rPr>
                        <a:t> crack </a:t>
                      </a:r>
                      <a:r>
                        <a:rPr lang="it-IT" sz="1400" u="none" strike="noStrike" dirty="0" err="1">
                          <a:solidFill>
                            <a:schemeClr val="tx2"/>
                          </a:solidFill>
                          <a:effectLst/>
                        </a:rPr>
                        <a:t>detection</a:t>
                      </a:r>
                      <a:r>
                        <a:rPr lang="it-IT" sz="1400" u="none" strike="noStrike" dirty="0">
                          <a:solidFill>
                            <a:schemeClr val="tx2"/>
                          </a:solidFill>
                          <a:effectLst/>
                        </a:rPr>
                        <a:t>); Data-</a:t>
                      </a:r>
                      <a:r>
                        <a:rPr lang="it-IT" sz="1400" u="none" strike="noStrike" dirty="0" err="1">
                          <a:solidFill>
                            <a:schemeClr val="tx2"/>
                          </a:solidFill>
                          <a:effectLst/>
                        </a:rPr>
                        <a:t>driven</a:t>
                      </a:r>
                      <a:r>
                        <a:rPr lang="it-IT" sz="1400" u="none" strike="noStrike" dirty="0">
                          <a:solidFill>
                            <a:schemeClr val="tx2"/>
                          </a:solidFill>
                          <a:effectLst/>
                        </a:rPr>
                        <a:t> analysis (</a:t>
                      </a:r>
                      <a:r>
                        <a:rPr lang="it-IT" sz="1400" u="none" strike="noStrike" dirty="0" err="1">
                          <a:solidFill>
                            <a:schemeClr val="tx2"/>
                          </a:solidFill>
                          <a:effectLst/>
                        </a:rPr>
                        <a:t>correlations</a:t>
                      </a:r>
                      <a:r>
                        <a:rPr lang="it-IT" sz="1400" u="none" strike="noStrike" dirty="0">
                          <a:solidFill>
                            <a:schemeClr val="tx2"/>
                          </a:solidFill>
                          <a:effectLst/>
                        </a:rPr>
                        <a:t> </a:t>
                      </a:r>
                      <a:r>
                        <a:rPr lang="it-IT" sz="1400" u="none" strike="noStrike" dirty="0" err="1">
                          <a:solidFill>
                            <a:schemeClr val="tx2"/>
                          </a:solidFill>
                          <a:effectLst/>
                        </a:rPr>
                        <a:t>between</a:t>
                      </a:r>
                      <a:r>
                        <a:rPr lang="it-IT" sz="1400" u="none" strike="noStrike" dirty="0">
                          <a:solidFill>
                            <a:schemeClr val="tx2"/>
                          </a:solidFill>
                          <a:effectLst/>
                        </a:rPr>
                        <a:t> casting </a:t>
                      </a:r>
                      <a:r>
                        <a:rPr lang="it-IT" sz="1400" u="none" strike="noStrike" dirty="0" err="1">
                          <a:solidFill>
                            <a:schemeClr val="tx2"/>
                          </a:solidFill>
                          <a:effectLst/>
                        </a:rPr>
                        <a:t>conditions</a:t>
                      </a:r>
                      <a:r>
                        <a:rPr lang="it-IT" sz="1400" u="none" strike="noStrike" dirty="0">
                          <a:solidFill>
                            <a:schemeClr val="tx2"/>
                          </a:solidFill>
                          <a:effectLst/>
                        </a:rPr>
                        <a:t> and </a:t>
                      </a:r>
                      <a:r>
                        <a:rPr lang="it-IT" sz="1400" u="none" strike="noStrike" dirty="0" err="1">
                          <a:solidFill>
                            <a:schemeClr val="tx2"/>
                          </a:solidFill>
                          <a:effectLst/>
                        </a:rPr>
                        <a:t>surface</a:t>
                      </a:r>
                      <a:r>
                        <a:rPr lang="it-IT" sz="1400" u="none" strike="noStrike" dirty="0">
                          <a:solidFill>
                            <a:schemeClr val="tx2"/>
                          </a:solidFill>
                          <a:effectLst/>
                        </a:rPr>
                        <a:t> defects); Online monitoring and </a:t>
                      </a:r>
                      <a:r>
                        <a:rPr lang="it-IT" sz="1400" u="none" strike="noStrike" dirty="0" err="1">
                          <a:solidFill>
                            <a:schemeClr val="tx2"/>
                          </a:solidFill>
                          <a:effectLst/>
                        </a:rPr>
                        <a:t>countermeasures</a:t>
                      </a:r>
                      <a:endParaRPr lang="it-IT"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extLst>
                  <a:ext uri="{0D108BD9-81ED-4DB2-BD59-A6C34878D82A}">
                    <a16:rowId xmlns:a16="http://schemas.microsoft.com/office/drawing/2014/main" val="798278220"/>
                  </a:ext>
                </a:extLst>
              </a:tr>
              <a:tr h="927932">
                <a:tc>
                  <a:txBody>
                    <a:bodyPr/>
                    <a:lstStyle/>
                    <a:p>
                      <a:pPr algn="ctr" rtl="0" fontAlgn="ctr"/>
                      <a:r>
                        <a:rPr lang="it-IT" sz="1400" b="1" u="none" strike="noStrike">
                          <a:solidFill>
                            <a:schemeClr val="tx2"/>
                          </a:solidFill>
                          <a:effectLst/>
                        </a:rPr>
                        <a:t>AGDH</a:t>
                      </a:r>
                      <a:endParaRPr lang="it-IT" sz="1400" b="1"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u="none" strike="noStrike" dirty="0">
                          <a:solidFill>
                            <a:schemeClr val="tx2"/>
                          </a:solidFill>
                          <a:effectLst/>
                        </a:rPr>
                        <a:t>Off-corner </a:t>
                      </a:r>
                      <a:r>
                        <a:rPr lang="it-IT" sz="1400" u="none" strike="noStrike" dirty="0" err="1">
                          <a:solidFill>
                            <a:schemeClr val="tx2"/>
                          </a:solidFill>
                          <a:effectLst/>
                        </a:rPr>
                        <a:t>depressions</a:t>
                      </a:r>
                      <a:endParaRPr lang="it-IT"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ctr" rtl="0" fontAlgn="ctr"/>
                      <a:r>
                        <a:rPr lang="it-IT" sz="1400" u="none" strike="noStrike" err="1">
                          <a:solidFill>
                            <a:schemeClr val="tx2"/>
                          </a:solidFill>
                          <a:effectLst/>
                        </a:rPr>
                        <a:t>Slab</a:t>
                      </a:r>
                      <a:r>
                        <a:rPr lang="it-IT" sz="1400" u="none" strike="noStrike">
                          <a:solidFill>
                            <a:schemeClr val="tx2"/>
                          </a:solidFill>
                          <a:effectLst/>
                        </a:rPr>
                        <a:t> </a:t>
                      </a:r>
                      <a:r>
                        <a:rPr lang="it-IT" sz="1400" u="none" strike="noStrike" err="1">
                          <a:solidFill>
                            <a:schemeClr val="tx2"/>
                          </a:solidFill>
                          <a:effectLst/>
                        </a:rPr>
                        <a:t>caster</a:t>
                      </a:r>
                      <a:r>
                        <a:rPr lang="it-IT" sz="1400" u="none" strike="noStrike">
                          <a:solidFill>
                            <a:schemeClr val="tx2"/>
                          </a:solidFill>
                          <a:effectLst/>
                        </a:rPr>
                        <a:t> (</a:t>
                      </a:r>
                      <a:r>
                        <a:rPr lang="it-IT" sz="1400" u="none" strike="noStrike" err="1">
                          <a:solidFill>
                            <a:schemeClr val="tx2"/>
                          </a:solidFill>
                          <a:effectLst/>
                        </a:rPr>
                        <a:t>mould</a:t>
                      </a:r>
                      <a:r>
                        <a:rPr lang="it-IT" sz="1400" u="none" strike="noStrike">
                          <a:solidFill>
                            <a:schemeClr val="tx2"/>
                          </a:solidFill>
                          <a:effectLst/>
                        </a:rPr>
                        <a:t>)</a:t>
                      </a:r>
                      <a:endParaRPr lang="it-IT" sz="1400" b="1" i="0" u="none" strike="noStrike">
                        <a:solidFill>
                          <a:schemeClr val="tx2"/>
                        </a:solidFill>
                        <a:effectLst/>
                        <a:latin typeface="Arial" panose="020B0604020202020204" pitchFamily="34" charset="0"/>
                      </a:endParaRPr>
                    </a:p>
                  </a:txBody>
                  <a:tcPr marL="7613" marR="7613" marT="7613" marB="0" anchor="ctr">
                    <a:solidFill>
                      <a:srgbClr val="FFFF00"/>
                    </a:solidFill>
                  </a:tcPr>
                </a:tc>
                <a:tc>
                  <a:txBody>
                    <a:bodyPr/>
                    <a:lstStyle/>
                    <a:p>
                      <a:pPr algn="l" rtl="0" fontAlgn="ctr"/>
                      <a:r>
                        <a:rPr lang="en-US" sz="1400" b="1" u="none" strike="noStrike" dirty="0">
                          <a:solidFill>
                            <a:srgbClr val="FF0000"/>
                          </a:solidFill>
                          <a:effectLst/>
                        </a:rPr>
                        <a:t>Digital twin based on CFD and FEM (solidification), transferred into online model (surrogate model);</a:t>
                      </a:r>
                      <a:r>
                        <a:rPr lang="en-US" sz="1400" u="none" strike="noStrike" dirty="0">
                          <a:solidFill>
                            <a:schemeClr val="tx2"/>
                          </a:solidFill>
                          <a:effectLst/>
                        </a:rPr>
                        <a:t> Two </a:t>
                      </a:r>
                      <a:r>
                        <a:rPr lang="en-US" sz="1400" u="none" strike="noStrike" dirty="0" err="1">
                          <a:solidFill>
                            <a:schemeClr val="tx2"/>
                          </a:solidFill>
                          <a:effectLst/>
                        </a:rPr>
                        <a:t>mould</a:t>
                      </a:r>
                      <a:r>
                        <a:rPr lang="en-US" sz="1400" u="none" strike="noStrike" dirty="0">
                          <a:solidFill>
                            <a:schemeClr val="tx2"/>
                          </a:solidFill>
                          <a:effectLst/>
                        </a:rPr>
                        <a:t> T measurements with FOTS (for steel flow &amp; T inhomogeneities in </a:t>
                      </a:r>
                      <a:r>
                        <a:rPr lang="en-US" sz="1400" u="none" strike="noStrike" dirty="0" err="1">
                          <a:solidFill>
                            <a:schemeClr val="tx2"/>
                          </a:solidFill>
                          <a:effectLst/>
                        </a:rPr>
                        <a:t>moulds</a:t>
                      </a:r>
                      <a:r>
                        <a:rPr lang="en-US" sz="1400" u="none" strike="noStrike" dirty="0">
                          <a:solidFill>
                            <a:schemeClr val="tx2"/>
                          </a:solidFill>
                          <a:effectLst/>
                        </a:rPr>
                        <a:t>); Data-driven analysis (correlations between casting conditions and off-corner depressions); At-line monitoring and countermeasures</a:t>
                      </a:r>
                      <a:endParaRPr lang="en-US" sz="1400" b="1" i="0" u="none" strike="noStrike" dirty="0">
                        <a:solidFill>
                          <a:schemeClr val="tx2"/>
                        </a:solidFill>
                        <a:effectLst/>
                        <a:latin typeface="Arial" panose="020B0604020202020204" pitchFamily="34" charset="0"/>
                      </a:endParaRPr>
                    </a:p>
                  </a:txBody>
                  <a:tcPr marL="7613" marR="7613" marT="7613" marB="0" anchor="ctr">
                    <a:solidFill>
                      <a:srgbClr val="FFFF00"/>
                    </a:solidFill>
                  </a:tcPr>
                </a:tc>
                <a:extLst>
                  <a:ext uri="{0D108BD9-81ED-4DB2-BD59-A6C34878D82A}">
                    <a16:rowId xmlns:a16="http://schemas.microsoft.com/office/drawing/2014/main" val="3633916730"/>
                  </a:ext>
                </a:extLst>
              </a:tr>
            </a:tbl>
          </a:graphicData>
        </a:graphic>
      </p:graphicFrame>
      <p:pic>
        <p:nvPicPr>
          <p:cNvPr id="5" name="Picture 2">
            <a:extLst>
              <a:ext uri="{FF2B5EF4-FFF2-40B4-BE49-F238E27FC236}">
                <a16:creationId xmlns:a16="http://schemas.microsoft.com/office/drawing/2014/main" id="{BC4950E3-BAC6-1A1C-E0A0-9C411D6A4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220" y="659239"/>
            <a:ext cx="2552580" cy="5850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C424FC-1604-045D-3D48-F54DF9796D8B}"/>
              </a:ext>
            </a:extLst>
          </p:cNvPr>
          <p:cNvSpPr txBox="1"/>
          <p:nvPr/>
        </p:nvSpPr>
        <p:spPr>
          <a:xfrm>
            <a:off x="1193800" y="6144859"/>
            <a:ext cx="7124700" cy="400110"/>
          </a:xfrm>
          <a:prstGeom prst="rect">
            <a:avLst/>
          </a:prstGeom>
          <a:noFill/>
        </p:spPr>
        <p:txBody>
          <a:bodyPr wrap="square">
            <a:spAutoFit/>
          </a:bodyPr>
          <a:lstStyle/>
          <a:p>
            <a:r>
              <a:rPr lang="en-US" sz="2000" b="1" dirty="0">
                <a:solidFill>
                  <a:srgbClr val="26324B"/>
                </a:solidFill>
                <a:latin typeface="arial" panose="020B0604020202020204" pitchFamily="34" charset="0"/>
              </a:rPr>
              <a:t>Demo cases </a:t>
            </a:r>
            <a:r>
              <a:rPr lang="en-US" sz="2000" b="1" dirty="0">
                <a:solidFill>
                  <a:srgbClr val="FF0000"/>
                </a:solidFill>
                <a:latin typeface="arial" panose="020B0604020202020204" pitchFamily="34" charset="0"/>
              </a:rPr>
              <a:t>and modeling involvement and support</a:t>
            </a:r>
          </a:p>
        </p:txBody>
      </p:sp>
    </p:spTree>
    <p:extLst>
      <p:ext uri="{BB962C8B-B14F-4D97-AF65-F5344CB8AC3E}">
        <p14:creationId xmlns:p14="http://schemas.microsoft.com/office/powerpoint/2010/main" val="4279164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a:extLst>
            <a:ext uri="{FF2B5EF4-FFF2-40B4-BE49-F238E27FC236}">
              <a16:creationId xmlns:a16="http://schemas.microsoft.com/office/drawing/2014/main" id="{98216835-D0BE-7820-F06A-0F86BB692813}"/>
            </a:ext>
          </a:extLst>
        </p:cNvPr>
        <p:cNvGrpSpPr/>
        <p:nvPr/>
      </p:nvGrpSpPr>
      <p:grpSpPr>
        <a:xfrm>
          <a:off x="0" y="0"/>
          <a:ext cx="0" cy="0"/>
          <a:chOff x="0" y="0"/>
          <a:chExt cx="0" cy="0"/>
        </a:xfrm>
      </p:grpSpPr>
      <p:sp>
        <p:nvSpPr>
          <p:cNvPr id="384" name="Google Shape;384;p45">
            <a:extLst>
              <a:ext uri="{FF2B5EF4-FFF2-40B4-BE49-F238E27FC236}">
                <a16:creationId xmlns:a16="http://schemas.microsoft.com/office/drawing/2014/main" id="{E9F139F0-A07C-20C8-0F41-0DCC5A251265}"/>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a:t>Towards industrial application​s</a:t>
            </a:r>
            <a:endParaRPr/>
          </a:p>
        </p:txBody>
      </p:sp>
      <p:sp>
        <p:nvSpPr>
          <p:cNvPr id="2" name="Slide Number Placeholder 5">
            <a:extLst>
              <a:ext uri="{FF2B5EF4-FFF2-40B4-BE49-F238E27FC236}">
                <a16:creationId xmlns:a16="http://schemas.microsoft.com/office/drawing/2014/main" id="{343ED962-BF5D-8DDB-1D05-A4CBD919910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16</a:t>
            </a:fld>
            <a:endParaRPr lang="en-IE"/>
          </a:p>
        </p:txBody>
      </p:sp>
      <p:sp>
        <p:nvSpPr>
          <p:cNvPr id="11" name="Content Placeholder 3">
            <a:extLst>
              <a:ext uri="{FF2B5EF4-FFF2-40B4-BE49-F238E27FC236}">
                <a16:creationId xmlns:a16="http://schemas.microsoft.com/office/drawing/2014/main" id="{637230A9-19E3-1F46-595B-D8BCBCB7C77F}"/>
              </a:ext>
            </a:extLst>
          </p:cNvPr>
          <p:cNvSpPr>
            <a:spLocks noGrp="1"/>
          </p:cNvSpPr>
          <p:nvPr>
            <p:ph sz="half" idx="1"/>
          </p:nvPr>
        </p:nvSpPr>
        <p:spPr>
          <a:xfrm>
            <a:off x="191912" y="1779587"/>
            <a:ext cx="11590786" cy="4502482"/>
          </a:xfrm>
        </p:spPr>
        <p:txBody>
          <a:bodyPr/>
          <a:lstStyle/>
          <a:p>
            <a:r>
              <a:rPr lang="en-US" sz="2400" b="1" i="0" dirty="0">
                <a:solidFill>
                  <a:srgbClr val="26324B"/>
                </a:solidFill>
                <a:effectLst/>
                <a:latin typeface="arial" panose="020B0604020202020204" pitchFamily="34" charset="0"/>
              </a:rPr>
              <a:t>Intellectual </a:t>
            </a:r>
            <a:r>
              <a:rPr lang="en-US" sz="2400" b="1" dirty="0">
                <a:solidFill>
                  <a:srgbClr val="26324B"/>
                </a:solidFill>
                <a:latin typeface="arial" panose="020B0604020202020204" pitchFamily="34" charset="0"/>
              </a:rPr>
              <a:t>p</a:t>
            </a:r>
            <a:r>
              <a:rPr lang="en-US" sz="2400" b="1" i="0" dirty="0">
                <a:solidFill>
                  <a:srgbClr val="26324B"/>
                </a:solidFill>
                <a:effectLst/>
                <a:latin typeface="arial" panose="020B0604020202020204" pitchFamily="34" charset="0"/>
              </a:rPr>
              <a:t>roperty strategy:</a:t>
            </a:r>
          </a:p>
          <a:p>
            <a:r>
              <a:rPr lang="en-US" sz="2400" b="0" i="0" dirty="0">
                <a:solidFill>
                  <a:srgbClr val="424242"/>
                </a:solidFill>
                <a:effectLst/>
              </a:rPr>
              <a:t>The IPR Strategy focuses on protecting and exploiting project results, supporting partners in a business-oriented approach. </a:t>
            </a:r>
          </a:p>
          <a:p>
            <a:r>
              <a:rPr lang="en-US" sz="2400" b="0" i="0" dirty="0">
                <a:solidFill>
                  <a:srgbClr val="424242"/>
                </a:solidFill>
                <a:effectLst/>
              </a:rPr>
              <a:t>It includes managing sensitive data in AI architecture and sensor development. The strategy aims to prevent property conflicts by clarifying ownership at each stage. </a:t>
            </a:r>
          </a:p>
          <a:p>
            <a:r>
              <a:rPr lang="en-US" sz="2400" b="0" i="0" dirty="0">
                <a:solidFill>
                  <a:srgbClr val="424242"/>
                </a:solidFill>
                <a:effectLst/>
              </a:rPr>
              <a:t>Three IPR levels are identified: Individual/Joint, Generic, and Public. </a:t>
            </a:r>
          </a:p>
          <a:p>
            <a:r>
              <a:rPr lang="en-US" sz="2400" b="0" i="0" dirty="0">
                <a:solidFill>
                  <a:srgbClr val="424242"/>
                </a:solidFill>
                <a:effectLst/>
              </a:rPr>
              <a:t>Key aspects include data ownership, algorithm transparency, and cybersecurity. </a:t>
            </a:r>
          </a:p>
          <a:p>
            <a:r>
              <a:rPr lang="en-US" sz="2400" b="0" i="0" dirty="0">
                <a:solidFill>
                  <a:srgbClr val="424242"/>
                </a:solidFill>
                <a:effectLst/>
              </a:rPr>
              <a:t>Each partner is responsible for their intellectual property, and a General Assembly will oversee top-level management and IPR issues.</a:t>
            </a:r>
            <a:endParaRPr lang="en-US" sz="2400" i="0" dirty="0">
              <a:solidFill>
                <a:srgbClr val="26324B"/>
              </a:solidFill>
              <a:effectLst/>
            </a:endParaRPr>
          </a:p>
        </p:txBody>
      </p:sp>
      <p:pic>
        <p:nvPicPr>
          <p:cNvPr id="3" name="Picture 2" descr="Blue text on a black background&#10;&#10;AI-generated content may be incorrect.">
            <a:extLst>
              <a:ext uri="{FF2B5EF4-FFF2-40B4-BE49-F238E27FC236}">
                <a16:creationId xmlns:a16="http://schemas.microsoft.com/office/drawing/2014/main" id="{993A50D8-104D-50CE-A9F8-A0B4CE6B6738}"/>
              </a:ext>
            </a:extLst>
          </p:cNvPr>
          <p:cNvPicPr>
            <a:picLocks noChangeAspect="1"/>
          </p:cNvPicPr>
          <p:nvPr/>
        </p:nvPicPr>
        <p:blipFill>
          <a:blip r:embed="rId3"/>
          <a:stretch>
            <a:fillRect/>
          </a:stretch>
        </p:blipFill>
        <p:spPr>
          <a:xfrm>
            <a:off x="9480941" y="164094"/>
            <a:ext cx="2711059" cy="604871"/>
          </a:xfrm>
          <a:prstGeom prst="rect">
            <a:avLst/>
          </a:prstGeom>
        </p:spPr>
      </p:pic>
    </p:spTree>
    <p:extLst>
      <p:ext uri="{BB962C8B-B14F-4D97-AF65-F5344CB8AC3E}">
        <p14:creationId xmlns:p14="http://schemas.microsoft.com/office/powerpoint/2010/main" val="169400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774-B97E-C9A3-9986-C75AD20D8A1C}"/>
              </a:ext>
            </a:extLst>
          </p:cNvPr>
          <p:cNvSpPr>
            <a:spLocks noGrp="1"/>
          </p:cNvSpPr>
          <p:nvPr>
            <p:ph type="title"/>
          </p:nvPr>
        </p:nvSpPr>
        <p:spPr>
          <a:xfrm>
            <a:off x="838200" y="1541417"/>
            <a:ext cx="10515600" cy="1887583"/>
          </a:xfrm>
        </p:spPr>
        <p:txBody>
          <a:bodyPr/>
          <a:lstStyle/>
          <a:p>
            <a:pPr algn="ctr"/>
            <a:r>
              <a:rPr lang="en-US"/>
              <a:t>Thank you for your attention!</a:t>
            </a:r>
            <a:br>
              <a:rPr lang="en-US"/>
            </a:br>
            <a:br>
              <a:rPr lang="en-US"/>
            </a:br>
            <a:r>
              <a:rPr lang="en-US" sz="3200">
                <a:solidFill>
                  <a:srgbClr val="2A2E3A"/>
                </a:solidFill>
                <a:latin typeface="Klein Bold"/>
              </a:rPr>
              <a:t>Orlando Di Pietro</a:t>
            </a:r>
            <a:r>
              <a:rPr lang="en-US" sz="3200" i="0" u="none" strike="noStrike">
                <a:solidFill>
                  <a:srgbClr val="2A2E3A"/>
                </a:solidFill>
                <a:effectLst/>
                <a:latin typeface="Klein Bold"/>
              </a:rPr>
              <a:t>, </a:t>
            </a:r>
            <a:r>
              <a:rPr lang="en-US" sz="3200" i="0" u="none" strike="noStrike">
                <a:effectLst/>
                <a:latin typeface="Klein Bold"/>
              </a:rPr>
              <a:t>RINA-CSM</a:t>
            </a:r>
            <a:endParaRPr lang="en-GB"/>
          </a:p>
        </p:txBody>
      </p:sp>
      <p:sp>
        <p:nvSpPr>
          <p:cNvPr id="4" name="Slide Number Placeholder 5">
            <a:extLst>
              <a:ext uri="{FF2B5EF4-FFF2-40B4-BE49-F238E27FC236}">
                <a16:creationId xmlns:a16="http://schemas.microsoft.com/office/drawing/2014/main" id="{3108CC93-F8C8-3166-DBC4-1CF2E751E16D}"/>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17</a:t>
            </a:fld>
            <a:endParaRPr lang="en-IE"/>
          </a:p>
        </p:txBody>
      </p:sp>
      <p:pic>
        <p:nvPicPr>
          <p:cNvPr id="2050" name="Picture 2">
            <a:extLst>
              <a:ext uri="{FF2B5EF4-FFF2-40B4-BE49-F238E27FC236}">
                <a16:creationId xmlns:a16="http://schemas.microsoft.com/office/drawing/2014/main" id="{1FD09754-6A1F-1ACF-B771-FD9AC556E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3385"/>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9D5B4F09-1025-2C84-67F4-BB9FC3F9216E}"/>
              </a:ext>
            </a:extLst>
          </p:cNvPr>
          <p:cNvSpPr txBox="1"/>
          <p:nvPr/>
        </p:nvSpPr>
        <p:spPr>
          <a:xfrm>
            <a:off x="9405257" y="314500"/>
            <a:ext cx="1948543" cy="776944"/>
          </a:xfrm>
          <a:prstGeom prst="rect">
            <a:avLst/>
          </a:prstGeom>
          <a:solidFill>
            <a:schemeClr val="bg1"/>
          </a:solid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080"/>
              </a:lnSpc>
            </a:pPr>
            <a:endParaRPr lang="en-US" sz="2400" b="1">
              <a:latin typeface="Klein Bold"/>
            </a:endParaRPr>
          </a:p>
          <a:p>
            <a:pPr algn="ctr">
              <a:lnSpc>
                <a:spcPts val="3080"/>
              </a:lnSpc>
            </a:pPr>
            <a:endParaRPr lang="en-US" sz="2400" b="1">
              <a:latin typeface="Klein Bold"/>
            </a:endParaRPr>
          </a:p>
        </p:txBody>
      </p:sp>
      <p:pic>
        <p:nvPicPr>
          <p:cNvPr id="6" name="Picture 5" descr="Blue text on a black background&#10;&#10;AI-generated content may be incorrect.">
            <a:extLst>
              <a:ext uri="{FF2B5EF4-FFF2-40B4-BE49-F238E27FC236}">
                <a16:creationId xmlns:a16="http://schemas.microsoft.com/office/drawing/2014/main" id="{7E5EB20C-6869-F04D-2BF1-B09839CED371}"/>
              </a:ext>
            </a:extLst>
          </p:cNvPr>
          <p:cNvPicPr>
            <a:picLocks noChangeAspect="1"/>
          </p:cNvPicPr>
          <p:nvPr/>
        </p:nvPicPr>
        <p:blipFill>
          <a:blip r:embed="rId3"/>
          <a:stretch>
            <a:fillRect/>
          </a:stretch>
        </p:blipFill>
        <p:spPr>
          <a:xfrm>
            <a:off x="1101920" y="6042323"/>
            <a:ext cx="2711059" cy="604871"/>
          </a:xfrm>
          <a:prstGeom prst="rect">
            <a:avLst/>
          </a:prstGeom>
        </p:spPr>
      </p:pic>
      <p:pic>
        <p:nvPicPr>
          <p:cNvPr id="11" name="Picture 2">
            <a:extLst>
              <a:ext uri="{FF2B5EF4-FFF2-40B4-BE49-F238E27FC236}">
                <a16:creationId xmlns:a16="http://schemas.microsoft.com/office/drawing/2014/main" id="{ECACF8AE-E709-AB28-3F4C-148FD6C70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184" y="493621"/>
            <a:ext cx="1826687" cy="4187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39">
            <a:extLst>
              <a:ext uri="{FF2B5EF4-FFF2-40B4-BE49-F238E27FC236}">
                <a16:creationId xmlns:a16="http://schemas.microsoft.com/office/drawing/2014/main" id="{6C16A5BF-383F-5895-2452-597808360AF6}"/>
              </a:ext>
            </a:extLst>
          </p:cNvPr>
          <p:cNvSpPr txBox="1"/>
          <p:nvPr/>
        </p:nvSpPr>
        <p:spPr>
          <a:xfrm>
            <a:off x="4538711" y="5873046"/>
            <a:ext cx="325414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600" b="1">
                <a:hlinkClick r:id="rId5"/>
              </a:rPr>
              <a:t>https://project-sunshine.eu/</a:t>
            </a:r>
            <a:r>
              <a:rPr lang="it-IT" sz="1600" b="1"/>
              <a:t> </a:t>
            </a:r>
          </a:p>
        </p:txBody>
      </p:sp>
      <p:pic>
        <p:nvPicPr>
          <p:cNvPr id="2051" name="Immagine 1">
            <a:extLst>
              <a:ext uri="{FF2B5EF4-FFF2-40B4-BE49-F238E27FC236}">
                <a16:creationId xmlns:a16="http://schemas.microsoft.com/office/drawing/2014/main" id="{6110671C-DB13-B8B2-7BC0-18BD10684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4529" y="3982361"/>
            <a:ext cx="5179828" cy="18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magine 4">
            <a:extLst>
              <a:ext uri="{FF2B5EF4-FFF2-40B4-BE49-F238E27FC236}">
                <a16:creationId xmlns:a16="http://schemas.microsoft.com/office/drawing/2014/main" id="{E8DDE341-F378-1A39-E3BA-53163BB14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982361"/>
            <a:ext cx="2411994" cy="180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7726592B-FB2C-5A7D-68FB-0D8F75356743}"/>
              </a:ext>
            </a:extLst>
          </p:cNvPr>
          <p:cNvPicPr>
            <a:picLocks noChangeAspect="1"/>
          </p:cNvPicPr>
          <p:nvPr/>
        </p:nvPicPr>
        <p:blipFill>
          <a:blip r:embed="rId8"/>
          <a:stretch>
            <a:fillRect/>
          </a:stretch>
        </p:blipFill>
        <p:spPr>
          <a:xfrm>
            <a:off x="9038693" y="3982361"/>
            <a:ext cx="2315107" cy="2059962"/>
          </a:xfrm>
          <a:prstGeom prst="rect">
            <a:avLst/>
          </a:prstGeom>
        </p:spPr>
      </p:pic>
    </p:spTree>
    <p:extLst>
      <p:ext uri="{BB962C8B-B14F-4D97-AF65-F5344CB8AC3E}">
        <p14:creationId xmlns:p14="http://schemas.microsoft.com/office/powerpoint/2010/main" val="146786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a:t>Issues behind the project</a:t>
            </a:r>
            <a:endParaRPr/>
          </a:p>
        </p:txBody>
      </p:sp>
      <p:sp>
        <p:nvSpPr>
          <p:cNvPr id="2" name="Slide Number Placeholder 5">
            <a:extLst>
              <a:ext uri="{FF2B5EF4-FFF2-40B4-BE49-F238E27FC236}">
                <a16:creationId xmlns:a16="http://schemas.microsoft.com/office/drawing/2014/main" id="{C549A331-2EB5-09D3-EDFA-2662019CB92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18</a:t>
            </a:fld>
            <a:endParaRPr lang="en-IE"/>
          </a:p>
        </p:txBody>
      </p:sp>
      <p:sp>
        <p:nvSpPr>
          <p:cNvPr id="4" name="Content Placeholder 3">
            <a:extLst>
              <a:ext uri="{FF2B5EF4-FFF2-40B4-BE49-F238E27FC236}">
                <a16:creationId xmlns:a16="http://schemas.microsoft.com/office/drawing/2014/main" id="{ACF39196-1987-6959-CAC2-4ECCC090138A}"/>
              </a:ext>
            </a:extLst>
          </p:cNvPr>
          <p:cNvSpPr>
            <a:spLocks noGrp="1"/>
          </p:cNvSpPr>
          <p:nvPr>
            <p:ph sz="half" idx="1"/>
          </p:nvPr>
        </p:nvSpPr>
        <p:spPr>
          <a:xfrm>
            <a:off x="520699" y="1383061"/>
            <a:ext cx="11150601" cy="4877995"/>
          </a:xfrm>
        </p:spPr>
        <p:txBody>
          <a:bodyPr/>
          <a:lstStyle/>
          <a:p>
            <a:pPr marL="342900" indent="-342900">
              <a:spcBef>
                <a:spcPct val="0"/>
              </a:spcBef>
              <a:buClrTx/>
              <a:buFont typeface="Arial" panose="020B0604020202020204" pitchFamily="34" charset="0"/>
              <a:buChar char="•"/>
            </a:pPr>
            <a:r>
              <a:rPr lang="en-US" altLang="en-US" sz="2200" dirty="0">
                <a:solidFill>
                  <a:srgbClr val="26324B"/>
                </a:solidFill>
                <a:latin typeface="arial" panose="020B0604020202020204" pitchFamily="34" charset="0"/>
              </a:rPr>
              <a:t>Non-uniform in-mould solidification in </a:t>
            </a:r>
            <a:r>
              <a:rPr lang="en-US" altLang="en-US" sz="2200" i="1" dirty="0">
                <a:solidFill>
                  <a:srgbClr val="26324B"/>
                </a:solidFill>
                <a:latin typeface="arial" panose="020B0604020202020204" pitchFamily="34" charset="0"/>
              </a:rPr>
              <a:t>long and flat </a:t>
            </a:r>
            <a:r>
              <a:rPr lang="en-US" altLang="en-US" sz="2200" dirty="0">
                <a:solidFill>
                  <a:srgbClr val="26324B"/>
                </a:solidFill>
                <a:latin typeface="arial" panose="020B0604020202020204" pitchFamily="34" charset="0"/>
              </a:rPr>
              <a:t>products can lead to </a:t>
            </a:r>
            <a:r>
              <a:rPr lang="en-US" altLang="en-US" sz="2200" b="1" u="sng" dirty="0">
                <a:solidFill>
                  <a:srgbClr val="26324B"/>
                </a:solidFill>
                <a:latin typeface="arial" panose="020B0604020202020204" pitchFamily="34" charset="0"/>
              </a:rPr>
              <a:t>shape</a:t>
            </a:r>
            <a:r>
              <a:rPr lang="en-US" altLang="en-US" sz="2200" dirty="0">
                <a:solidFill>
                  <a:srgbClr val="26324B"/>
                </a:solidFill>
                <a:latin typeface="arial" panose="020B0604020202020204" pitchFamily="34" charset="0"/>
              </a:rPr>
              <a:t> </a:t>
            </a:r>
            <a:r>
              <a:rPr lang="en-US" altLang="en-US" sz="2200" b="1" u="sng" dirty="0">
                <a:solidFill>
                  <a:srgbClr val="26324B"/>
                </a:solidFill>
                <a:latin typeface="arial" panose="020B0604020202020204" pitchFamily="34" charset="0"/>
              </a:rPr>
              <a:t>defects</a:t>
            </a:r>
            <a:r>
              <a:rPr lang="en-US" altLang="en-US" sz="2200" dirty="0">
                <a:solidFill>
                  <a:srgbClr val="26324B"/>
                </a:solidFill>
                <a:latin typeface="arial" panose="020B0604020202020204" pitchFamily="34" charset="0"/>
              </a:rPr>
              <a:t> (e.g., rhomboidity, off-corner depressions…) and/or </a:t>
            </a:r>
            <a:r>
              <a:rPr lang="en-US" altLang="en-US" sz="2200" b="1" u="sng" dirty="0">
                <a:solidFill>
                  <a:srgbClr val="26324B"/>
                </a:solidFill>
                <a:latin typeface="arial" panose="020B0604020202020204" pitchFamily="34" charset="0"/>
              </a:rPr>
              <a:t>surface defects </a:t>
            </a:r>
            <a:r>
              <a:rPr lang="en-US" altLang="en-US" sz="2200" dirty="0">
                <a:solidFill>
                  <a:srgbClr val="26324B"/>
                </a:solidFill>
                <a:latin typeface="arial" panose="020B0604020202020204" pitchFamily="34" charset="0"/>
              </a:rPr>
              <a:t>(e.g., surface transversal and corner cracks) affecting as-cast quality and productivity.</a:t>
            </a:r>
          </a:p>
          <a:p>
            <a:pPr>
              <a:spcBef>
                <a:spcPct val="0"/>
              </a:spcBef>
              <a:buClrTx/>
            </a:pPr>
            <a:endParaRPr lang="en-US" altLang="en-US" sz="2200" dirty="0"/>
          </a:p>
          <a:p>
            <a:pPr marL="342900" indent="-342900">
              <a:spcBef>
                <a:spcPct val="0"/>
              </a:spcBef>
              <a:buClrTx/>
              <a:buFont typeface="Arial" panose="020B0604020202020204" pitchFamily="34" charset="0"/>
              <a:buChar char="•"/>
            </a:pPr>
            <a:r>
              <a:rPr lang="en-IE" altLang="en-US" sz="2200" i="1" dirty="0">
                <a:solidFill>
                  <a:srgbClr val="26324B"/>
                </a:solidFill>
                <a:latin typeface="arial" panose="020B0604020202020204" pitchFamily="34" charset="0"/>
              </a:rPr>
              <a:t>Long products casting </a:t>
            </a:r>
            <a:r>
              <a:rPr lang="en-IE" altLang="en-US" sz="2200" dirty="0">
                <a:solidFill>
                  <a:srgbClr val="26324B"/>
                </a:solidFill>
                <a:latin typeface="arial" panose="020B0604020202020204" pitchFamily="34" charset="0"/>
              </a:rPr>
              <a:t>suffers improper heat transfer conditions for solidification in the mould and in the secondary cooling zone.</a:t>
            </a:r>
          </a:p>
          <a:p>
            <a:pPr marL="342900" indent="-342900">
              <a:spcBef>
                <a:spcPct val="0"/>
              </a:spcBef>
              <a:buClrTx/>
              <a:buFont typeface="Arial" panose="020B0604020202020204" pitchFamily="34" charset="0"/>
              <a:buChar char="•"/>
            </a:pPr>
            <a:endParaRPr lang="en-IE" altLang="en-US" sz="2200" dirty="0"/>
          </a:p>
          <a:p>
            <a:pPr algn="ctr">
              <a:spcBef>
                <a:spcPct val="0"/>
              </a:spcBef>
              <a:buClrTx/>
            </a:pPr>
            <a:r>
              <a:rPr lang="en-IE" altLang="en-US" sz="2200" b="1" dirty="0">
                <a:solidFill>
                  <a:schemeClr val="tx2"/>
                </a:solidFill>
              </a:rPr>
              <a:t>Main project Objectives</a:t>
            </a:r>
          </a:p>
          <a:p>
            <a:pPr marL="342900" indent="-342900">
              <a:spcBef>
                <a:spcPct val="0"/>
              </a:spcBef>
              <a:buClrTx/>
              <a:buFont typeface="Arial" panose="020B0604020202020204" pitchFamily="34" charset="0"/>
              <a:buChar char="•"/>
            </a:pPr>
            <a:endParaRPr lang="en-IE" altLang="en-US" sz="2200" dirty="0"/>
          </a:p>
          <a:p>
            <a:pPr marL="342900" indent="-342900">
              <a:spcBef>
                <a:spcPct val="0"/>
              </a:spcBef>
              <a:buClrTx/>
              <a:buFont typeface="Arial" panose="020B0604020202020204" pitchFamily="34" charset="0"/>
              <a:buChar char="•"/>
            </a:pPr>
            <a:r>
              <a:rPr lang="en-US" altLang="en-US" sz="2200" i="1" u="sng" dirty="0">
                <a:solidFill>
                  <a:srgbClr val="26324B"/>
                </a:solidFill>
                <a:latin typeface="arial" panose="020B0604020202020204" pitchFamily="34" charset="0"/>
              </a:rPr>
              <a:t>Early detection of unfavorable process conditions </a:t>
            </a:r>
            <a:r>
              <a:rPr lang="en-US" altLang="en-US" sz="2200" dirty="0">
                <a:solidFill>
                  <a:srgbClr val="26324B"/>
                </a:solidFill>
                <a:latin typeface="arial" panose="020B0604020202020204" pitchFamily="34" charset="0"/>
              </a:rPr>
              <a:t>which lead to these defects.</a:t>
            </a:r>
          </a:p>
          <a:p>
            <a:pPr>
              <a:spcBef>
                <a:spcPct val="0"/>
              </a:spcBef>
              <a:buClrTx/>
            </a:pPr>
            <a:endParaRPr lang="en-US" altLang="en-US" sz="2200" dirty="0"/>
          </a:p>
          <a:p>
            <a:pPr marL="342900" indent="-342900">
              <a:spcBef>
                <a:spcPct val="0"/>
              </a:spcBef>
              <a:buClrTx/>
              <a:buFont typeface="Arial" panose="020B0604020202020204" pitchFamily="34" charset="0"/>
              <a:buChar char="•"/>
            </a:pPr>
            <a:r>
              <a:rPr lang="en-US" altLang="en-US" sz="2200" i="1" u="sng" dirty="0">
                <a:solidFill>
                  <a:srgbClr val="26324B"/>
                </a:solidFill>
                <a:latin typeface="arial" panose="020B0604020202020204" pitchFamily="34" charset="0"/>
              </a:rPr>
              <a:t>Identification,</a:t>
            </a:r>
            <a:r>
              <a:rPr lang="en-US" altLang="en-US" sz="2200" dirty="0">
                <a:solidFill>
                  <a:srgbClr val="26324B"/>
                </a:solidFill>
                <a:latin typeface="arial" panose="020B0604020202020204" pitchFamily="34" charset="0"/>
              </a:rPr>
              <a:t> with the support of sensors and </a:t>
            </a:r>
            <a:r>
              <a:rPr lang="en-US" altLang="en-US" sz="2200" b="1" dirty="0">
                <a:solidFill>
                  <a:srgbClr val="26324B"/>
                </a:solidFill>
                <a:latin typeface="arial" panose="020B0604020202020204" pitchFamily="34" charset="0"/>
              </a:rPr>
              <a:t>models</a:t>
            </a:r>
            <a:r>
              <a:rPr lang="en-US" altLang="en-US" sz="2200" dirty="0">
                <a:solidFill>
                  <a:srgbClr val="26324B"/>
                </a:solidFill>
                <a:latin typeface="arial" panose="020B0604020202020204" pitchFamily="34" charset="0"/>
              </a:rPr>
              <a:t>, of </a:t>
            </a:r>
            <a:r>
              <a:rPr lang="en-US" altLang="en-US" sz="2200" i="1" u="sng" dirty="0">
                <a:solidFill>
                  <a:srgbClr val="26324B"/>
                </a:solidFill>
                <a:latin typeface="arial" panose="020B0604020202020204" pitchFamily="34" charset="0"/>
              </a:rPr>
              <a:t>shape or quality problems </a:t>
            </a:r>
            <a:r>
              <a:rPr lang="en-US" altLang="en-US" sz="2200" dirty="0">
                <a:solidFill>
                  <a:srgbClr val="26324B"/>
                </a:solidFill>
                <a:latin typeface="arial" panose="020B0604020202020204" pitchFamily="34" charset="0"/>
              </a:rPr>
              <a:t>in the cast product leading to drawbacks during rolling and/or in direct connection with reheating furnaces and billets welding problems.</a:t>
            </a:r>
            <a:endParaRPr lang="en-IE" altLang="en-US" sz="2200" dirty="0"/>
          </a:p>
        </p:txBody>
      </p:sp>
      <p:pic>
        <p:nvPicPr>
          <p:cNvPr id="3" name="Picture 2">
            <a:extLst>
              <a:ext uri="{FF2B5EF4-FFF2-40B4-BE49-F238E27FC236}">
                <a16:creationId xmlns:a16="http://schemas.microsoft.com/office/drawing/2014/main" id="{EBB14194-EB82-7DCB-C63F-48FECE510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22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a:t>Project results</a:t>
            </a:r>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19</a:t>
            </a:fld>
            <a:endParaRPr lang="en-IE"/>
          </a:p>
        </p:txBody>
      </p:sp>
      <p:sp>
        <p:nvSpPr>
          <p:cNvPr id="11" name="Content Placeholder 3">
            <a:extLst>
              <a:ext uri="{FF2B5EF4-FFF2-40B4-BE49-F238E27FC236}">
                <a16:creationId xmlns:a16="http://schemas.microsoft.com/office/drawing/2014/main" id="{0414A922-7DA4-135B-2616-4B9A74FF1972}"/>
              </a:ext>
            </a:extLst>
          </p:cNvPr>
          <p:cNvSpPr>
            <a:spLocks noGrp="1"/>
          </p:cNvSpPr>
          <p:nvPr>
            <p:ph sz="half" idx="1"/>
          </p:nvPr>
        </p:nvSpPr>
        <p:spPr>
          <a:xfrm>
            <a:off x="5351732" y="1383062"/>
            <a:ext cx="5803948" cy="3666354"/>
          </a:xfrm>
        </p:spPr>
        <p:txBody>
          <a:bodyPr/>
          <a:lstStyle/>
          <a:p>
            <a:endParaRPr lang="en-US" sz="2400">
              <a:solidFill>
                <a:srgbClr val="26324B"/>
              </a:solidFill>
              <a:latin typeface="arial" panose="020B0604020202020204" pitchFamily="34" charset="0"/>
            </a:endParaRPr>
          </a:p>
          <a:p>
            <a:pPr algn="just"/>
            <a:r>
              <a:rPr lang="en-US" sz="1800">
                <a:solidFill>
                  <a:srgbClr val="26324B"/>
                </a:solidFill>
                <a:latin typeface="arial" panose="020B0604020202020204" pitchFamily="34" charset="0"/>
              </a:rPr>
              <a:t>The project started on 01/10/2024, so the info concerning the comprehensive overview of the project are shown hereinafter (State of the art and approach/targets)</a:t>
            </a:r>
          </a:p>
          <a:p>
            <a:pPr algn="just"/>
            <a:r>
              <a:rPr lang="en-US" sz="1800">
                <a:solidFill>
                  <a:srgbClr val="26324B"/>
                </a:solidFill>
                <a:latin typeface="arial" panose="020B0604020202020204" pitchFamily="34" charset="0"/>
              </a:rPr>
              <a:t>As current status, reference data collection was made as well as modelling set up and adaptation to the industrial scenarios</a:t>
            </a:r>
          </a:p>
          <a:p>
            <a:endParaRPr lang="en-US" sz="2400">
              <a:solidFill>
                <a:srgbClr val="26324B"/>
              </a:solidFill>
              <a:highlight>
                <a:srgbClr val="FFFF00"/>
              </a:highlight>
              <a:latin typeface="arial" panose="020B0604020202020204" pitchFamily="34" charset="0"/>
            </a:endParaRPr>
          </a:p>
        </p:txBody>
      </p:sp>
      <p:pic>
        <p:nvPicPr>
          <p:cNvPr id="10" name="Picture 9">
            <a:extLst>
              <a:ext uri="{FF2B5EF4-FFF2-40B4-BE49-F238E27FC236}">
                <a16:creationId xmlns:a16="http://schemas.microsoft.com/office/drawing/2014/main" id="{64884069-3339-1C60-F801-0E7CC50AED9C}"/>
              </a:ext>
            </a:extLst>
          </p:cNvPr>
          <p:cNvPicPr>
            <a:picLocks noChangeAspect="1"/>
          </p:cNvPicPr>
          <p:nvPr/>
        </p:nvPicPr>
        <p:blipFill>
          <a:blip r:embed="rId3"/>
          <a:stretch>
            <a:fillRect/>
          </a:stretch>
        </p:blipFill>
        <p:spPr>
          <a:xfrm>
            <a:off x="376187" y="1383062"/>
            <a:ext cx="4885623" cy="5019572"/>
          </a:xfrm>
          <a:prstGeom prst="rect">
            <a:avLst/>
          </a:prstGeom>
        </p:spPr>
      </p:pic>
      <p:pic>
        <p:nvPicPr>
          <p:cNvPr id="4" name="Picture 2">
            <a:extLst>
              <a:ext uri="{FF2B5EF4-FFF2-40B4-BE49-F238E27FC236}">
                <a16:creationId xmlns:a16="http://schemas.microsoft.com/office/drawing/2014/main" id="{B7ACA473-139A-8C3B-E759-0CB5AD7F5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7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D7958-2221-557F-46E7-FCA74343B920}"/>
            </a:ext>
          </a:extLst>
        </p:cNvPr>
        <p:cNvGrpSpPr/>
        <p:nvPr/>
      </p:nvGrpSpPr>
      <p:grpSpPr>
        <a:xfrm>
          <a:off x="0" y="0"/>
          <a:ext cx="0" cy="0"/>
          <a:chOff x="0" y="0"/>
          <a:chExt cx="0" cy="0"/>
        </a:xfrm>
      </p:grpSpPr>
      <p:pic>
        <p:nvPicPr>
          <p:cNvPr id="133" name="Picture 132">
            <a:extLst>
              <a:ext uri="{FF2B5EF4-FFF2-40B4-BE49-F238E27FC236}">
                <a16:creationId xmlns:a16="http://schemas.microsoft.com/office/drawing/2014/main" id="{FE58C981-5B38-D41F-2C90-069228D9CDAC}"/>
              </a:ext>
            </a:extLst>
          </p:cNvPr>
          <p:cNvPicPr>
            <a:picLocks noChangeAspect="1"/>
          </p:cNvPicPr>
          <p:nvPr/>
        </p:nvPicPr>
        <p:blipFill>
          <a:blip r:embed="rId3"/>
          <a:stretch>
            <a:fillRect/>
          </a:stretch>
        </p:blipFill>
        <p:spPr>
          <a:xfrm>
            <a:off x="1" y="97239"/>
            <a:ext cx="2448560" cy="715215"/>
          </a:xfrm>
          <a:prstGeom prst="rect">
            <a:avLst/>
          </a:prstGeom>
        </p:spPr>
      </p:pic>
      <p:pic>
        <p:nvPicPr>
          <p:cNvPr id="11" name="Picture 10">
            <a:extLst>
              <a:ext uri="{FF2B5EF4-FFF2-40B4-BE49-F238E27FC236}">
                <a16:creationId xmlns:a16="http://schemas.microsoft.com/office/drawing/2014/main" id="{09C8F447-8C71-AC5A-33C4-95D77F6975C0}"/>
              </a:ext>
            </a:extLst>
          </p:cNvPr>
          <p:cNvPicPr>
            <a:picLocks noChangeAspect="1"/>
          </p:cNvPicPr>
          <p:nvPr/>
        </p:nvPicPr>
        <p:blipFill>
          <a:blip r:embed="rId4"/>
          <a:stretch>
            <a:fillRect/>
          </a:stretch>
        </p:blipFill>
        <p:spPr>
          <a:xfrm>
            <a:off x="9816994" y="238931"/>
            <a:ext cx="2292007" cy="545498"/>
          </a:xfrm>
          <a:prstGeom prst="rect">
            <a:avLst/>
          </a:prstGeom>
        </p:spPr>
      </p:pic>
      <p:sp>
        <p:nvSpPr>
          <p:cNvPr id="131" name="TextBox 130">
            <a:extLst>
              <a:ext uri="{FF2B5EF4-FFF2-40B4-BE49-F238E27FC236}">
                <a16:creationId xmlns:a16="http://schemas.microsoft.com/office/drawing/2014/main" id="{CD92E5FC-DA5B-0F11-D7EB-E5253CB690BC}"/>
              </a:ext>
            </a:extLst>
          </p:cNvPr>
          <p:cNvSpPr txBox="1"/>
          <p:nvPr/>
        </p:nvSpPr>
        <p:spPr>
          <a:xfrm>
            <a:off x="1138134" y="1869852"/>
            <a:ext cx="5762023" cy="3139321"/>
          </a:xfrm>
          <a:prstGeom prst="rect">
            <a:avLst/>
          </a:prstGeom>
          <a:noFill/>
        </p:spPr>
        <p:txBody>
          <a:bodyPr wrap="square">
            <a:spAutoFit/>
          </a:bodyPr>
          <a:lstStyle/>
          <a:p>
            <a:pPr algn="ctr">
              <a:spcBef>
                <a:spcPts val="300"/>
              </a:spcBef>
              <a:spcAft>
                <a:spcPts val="300"/>
              </a:spcAft>
            </a:pPr>
            <a:endParaRPr lang="en-US" sz="2400" i="1" kern="0" dirty="0">
              <a:solidFill>
                <a:schemeClr val="bg1"/>
              </a:solidFill>
              <a:latin typeface="Arial" panose="020B0604020202020204" pitchFamily="34" charset="0"/>
              <a:ea typeface="Times New Roman" panose="02020603050405020304" pitchFamily="18" charset="0"/>
            </a:endParaRPr>
          </a:p>
          <a:p>
            <a:pPr>
              <a:spcBef>
                <a:spcPts val="300"/>
              </a:spcBef>
              <a:spcAft>
                <a:spcPts val="300"/>
              </a:spcAft>
            </a:pPr>
            <a:r>
              <a:rPr lang="en-US" sz="2800" b="1" dirty="0">
                <a:solidFill>
                  <a:schemeClr val="bg1"/>
                </a:solidFill>
              </a:rPr>
              <a:t>A Modelling Experience coupling modelling, process control and steel quality in continuous casting: SUNSHINE </a:t>
            </a:r>
            <a:endParaRPr lang="it-IT" sz="2800" b="1" dirty="0">
              <a:solidFill>
                <a:schemeClr val="bg1"/>
              </a:solidFill>
            </a:endParaRPr>
          </a:p>
          <a:p>
            <a:pPr algn="ctr">
              <a:spcBef>
                <a:spcPts val="300"/>
              </a:spcBef>
              <a:spcAft>
                <a:spcPts val="300"/>
              </a:spcAft>
            </a:pPr>
            <a:endParaRPr lang="en-US" i="1" kern="0" dirty="0">
              <a:solidFill>
                <a:schemeClr val="bg1"/>
              </a:solidFill>
              <a:effectLst/>
              <a:latin typeface="Arial" panose="020B0604020202020204" pitchFamily="34" charset="0"/>
              <a:ea typeface="Times New Roman" panose="02020603050405020304" pitchFamily="18" charset="0"/>
            </a:endParaRPr>
          </a:p>
          <a:p>
            <a:pPr>
              <a:spcBef>
                <a:spcPts val="300"/>
              </a:spcBef>
              <a:spcAft>
                <a:spcPts val="300"/>
              </a:spcAft>
            </a:pPr>
            <a:r>
              <a:rPr lang="en-US" i="1" kern="0" dirty="0">
                <a:solidFill>
                  <a:schemeClr val="bg1"/>
                </a:solidFill>
                <a:effectLst/>
                <a:latin typeface="Arial" panose="020B0604020202020204" pitchFamily="34" charset="0"/>
                <a:ea typeface="Times New Roman" panose="02020603050405020304" pitchFamily="18" charset="0"/>
              </a:rPr>
              <a:t>Orlando Di Pietro (RINA-CSM) </a:t>
            </a:r>
          </a:p>
          <a:p>
            <a:pPr algn="ctr">
              <a:spcBef>
                <a:spcPts val="300"/>
              </a:spcBef>
              <a:spcAft>
                <a:spcPts val="300"/>
              </a:spcAft>
            </a:pPr>
            <a:endParaRPr lang="en-US" i="1" kern="0" dirty="0">
              <a:solidFill>
                <a:schemeClr val="bg1"/>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17F6F6BB-0474-9B04-1DC3-BD7F3E6089F4}"/>
              </a:ext>
            </a:extLst>
          </p:cNvPr>
          <p:cNvSpPr>
            <a:spLocks noGrp="1"/>
          </p:cNvSpPr>
          <p:nvPr>
            <p:ph type="sldNum" sz="quarter" idx="12"/>
          </p:nvPr>
        </p:nvSpPr>
        <p:spPr/>
        <p:txBody>
          <a:bodyPr/>
          <a:lstStyle/>
          <a:p>
            <a:fld id="{F46C79FD-C571-418B-AB0F-5EE936C85276}" type="slidenum">
              <a:rPr lang="en-GB" smtClean="0"/>
              <a:t>2</a:t>
            </a:fld>
            <a:endParaRPr lang="en-GB" dirty="0"/>
          </a:p>
        </p:txBody>
      </p:sp>
      <p:sp>
        <p:nvSpPr>
          <p:cNvPr id="4" name="TextBox 3">
            <a:extLst>
              <a:ext uri="{FF2B5EF4-FFF2-40B4-BE49-F238E27FC236}">
                <a16:creationId xmlns:a16="http://schemas.microsoft.com/office/drawing/2014/main" id="{B6793A31-F927-6EE0-1B16-67CACD607589}"/>
              </a:ext>
            </a:extLst>
          </p:cNvPr>
          <p:cNvSpPr txBox="1"/>
          <p:nvPr/>
        </p:nvSpPr>
        <p:spPr>
          <a:xfrm>
            <a:off x="1223669" y="6131286"/>
            <a:ext cx="6093500" cy="430887"/>
          </a:xfrm>
          <a:prstGeom prst="rect">
            <a:avLst/>
          </a:prstGeom>
          <a:noFill/>
        </p:spPr>
        <p:txBody>
          <a:bodyPr wrap="square">
            <a:spAutoFit/>
          </a:bodyPr>
          <a:lstStyle/>
          <a:p>
            <a:pPr algn="ctr">
              <a:spcBef>
                <a:spcPts val="300"/>
              </a:spcBef>
              <a:spcAft>
                <a:spcPts val="300"/>
              </a:spcAft>
            </a:pPr>
            <a:r>
              <a:rPr lang="en-US" sz="1100" i="1" kern="0" dirty="0">
                <a:solidFill>
                  <a:schemeClr val="bg1"/>
                </a:solidFill>
                <a:latin typeface="Arial" panose="020B0604020202020204" pitchFamily="34" charset="0"/>
              </a:rPr>
              <a:t>Disclaimer: Views and opinions expressed are however those of the author(s) only and do not necessarily reflect those of EU/REA, which cannot can be held responsible for them.</a:t>
            </a:r>
            <a:endParaRPr lang="it-IT" sz="1100" i="1" dirty="0">
              <a:solidFill>
                <a:schemeClr val="bg1"/>
              </a:solidFill>
            </a:endParaRPr>
          </a:p>
        </p:txBody>
      </p:sp>
      <p:grpSp>
        <p:nvGrpSpPr>
          <p:cNvPr id="9" name="Gruppo 8">
            <a:extLst>
              <a:ext uri="{FF2B5EF4-FFF2-40B4-BE49-F238E27FC236}">
                <a16:creationId xmlns:a16="http://schemas.microsoft.com/office/drawing/2014/main" id="{C2C92F57-E617-B3BF-6274-82E7AE642E27}"/>
              </a:ext>
            </a:extLst>
          </p:cNvPr>
          <p:cNvGrpSpPr/>
          <p:nvPr/>
        </p:nvGrpSpPr>
        <p:grpSpPr>
          <a:xfrm>
            <a:off x="7317169" y="1475655"/>
            <a:ext cx="4273996" cy="4831696"/>
            <a:chOff x="602804" y="272724"/>
            <a:chExt cx="6063913" cy="6375059"/>
          </a:xfrm>
        </p:grpSpPr>
        <p:sp>
          <p:nvSpPr>
            <p:cNvPr id="10" name="Freeform 6">
              <a:extLst>
                <a:ext uri="{FF2B5EF4-FFF2-40B4-BE49-F238E27FC236}">
                  <a16:creationId xmlns:a16="http://schemas.microsoft.com/office/drawing/2014/main" id="{A2B7BAAD-CD47-AC12-B7E0-F3803E3D8307}"/>
                </a:ext>
              </a:extLst>
            </p:cNvPr>
            <p:cNvSpPr>
              <a:spLocks/>
            </p:cNvSpPr>
            <p:nvPr/>
          </p:nvSpPr>
          <p:spPr bwMode="auto">
            <a:xfrm>
              <a:off x="2202257" y="5483900"/>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7">
              <a:extLst>
                <a:ext uri="{FF2B5EF4-FFF2-40B4-BE49-F238E27FC236}">
                  <a16:creationId xmlns:a16="http://schemas.microsoft.com/office/drawing/2014/main" id="{4E02A1D5-D7DF-B1C6-D952-105B4A44F378}"/>
                </a:ext>
              </a:extLst>
            </p:cNvPr>
            <p:cNvSpPr>
              <a:spLocks noEditPoints="1"/>
            </p:cNvSpPr>
            <p:nvPr/>
          </p:nvSpPr>
          <p:spPr bwMode="auto">
            <a:xfrm>
              <a:off x="1044389" y="3596718"/>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9">
              <a:extLst>
                <a:ext uri="{FF2B5EF4-FFF2-40B4-BE49-F238E27FC236}">
                  <a16:creationId xmlns:a16="http://schemas.microsoft.com/office/drawing/2014/main" id="{27AC359B-48C5-541D-1727-9913645E7A44}"/>
                </a:ext>
              </a:extLst>
            </p:cNvPr>
            <p:cNvSpPr>
              <a:spLocks noEditPoints="1"/>
            </p:cNvSpPr>
            <p:nvPr/>
          </p:nvSpPr>
          <p:spPr bwMode="auto">
            <a:xfrm>
              <a:off x="2386146" y="4184222"/>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0">
              <a:extLst>
                <a:ext uri="{FF2B5EF4-FFF2-40B4-BE49-F238E27FC236}">
                  <a16:creationId xmlns:a16="http://schemas.microsoft.com/office/drawing/2014/main" id="{DDD18752-D086-35C7-5A12-BEAE6DE1ABA6}"/>
                </a:ext>
              </a:extLst>
            </p:cNvPr>
            <p:cNvSpPr>
              <a:spLocks/>
            </p:cNvSpPr>
            <p:nvPr/>
          </p:nvSpPr>
          <p:spPr bwMode="auto">
            <a:xfrm>
              <a:off x="2694702" y="4385252"/>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eform 11">
              <a:extLst>
                <a:ext uri="{FF2B5EF4-FFF2-40B4-BE49-F238E27FC236}">
                  <a16:creationId xmlns:a16="http://schemas.microsoft.com/office/drawing/2014/main" id="{8AB1F24D-8D92-E26B-70A3-E6E5C9007FDD}"/>
                </a:ext>
              </a:extLst>
            </p:cNvPr>
            <p:cNvSpPr>
              <a:spLocks/>
            </p:cNvSpPr>
            <p:nvPr/>
          </p:nvSpPr>
          <p:spPr bwMode="auto">
            <a:xfrm>
              <a:off x="2721194" y="4748350"/>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2">
              <a:extLst>
                <a:ext uri="{FF2B5EF4-FFF2-40B4-BE49-F238E27FC236}">
                  <a16:creationId xmlns:a16="http://schemas.microsoft.com/office/drawing/2014/main" id="{DDB7FE0E-AE83-71D9-4469-1A4C19FC2A7C}"/>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Line 13">
              <a:extLst>
                <a:ext uri="{FF2B5EF4-FFF2-40B4-BE49-F238E27FC236}">
                  <a16:creationId xmlns:a16="http://schemas.microsoft.com/office/drawing/2014/main" id="{56E78B9F-DD64-E54D-C137-96AFD5F3AC20}"/>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4">
              <a:extLst>
                <a:ext uri="{FF2B5EF4-FFF2-40B4-BE49-F238E27FC236}">
                  <a16:creationId xmlns:a16="http://schemas.microsoft.com/office/drawing/2014/main" id="{BC974868-529F-2F60-9D29-EE2EE999DC75}"/>
                </a:ext>
              </a:extLst>
            </p:cNvPr>
            <p:cNvSpPr>
              <a:spLocks/>
            </p:cNvSpPr>
            <p:nvPr/>
          </p:nvSpPr>
          <p:spPr bwMode="auto">
            <a:xfrm>
              <a:off x="3054685" y="4558229"/>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eform 15">
              <a:extLst>
                <a:ext uri="{FF2B5EF4-FFF2-40B4-BE49-F238E27FC236}">
                  <a16:creationId xmlns:a16="http://schemas.microsoft.com/office/drawing/2014/main" id="{B3A51E00-8958-5ABE-18F2-1E10B50FFA19}"/>
                </a:ext>
              </a:extLst>
            </p:cNvPr>
            <p:cNvSpPr>
              <a:spLocks/>
            </p:cNvSpPr>
            <p:nvPr/>
          </p:nvSpPr>
          <p:spPr bwMode="auto">
            <a:xfrm>
              <a:off x="3056243" y="4812243"/>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20" name="Group 18">
              <a:extLst>
                <a:ext uri="{FF2B5EF4-FFF2-40B4-BE49-F238E27FC236}">
                  <a16:creationId xmlns:a16="http://schemas.microsoft.com/office/drawing/2014/main" id="{A0B56864-0DAA-7926-2EEA-5D508010F458}"/>
                </a:ext>
              </a:extLst>
            </p:cNvPr>
            <p:cNvGrpSpPr/>
            <p:nvPr/>
          </p:nvGrpSpPr>
          <p:grpSpPr>
            <a:xfrm>
              <a:off x="1597610" y="4229414"/>
              <a:ext cx="1444607" cy="1429022"/>
              <a:chOff x="1554491" y="4533230"/>
              <a:chExt cx="774055" cy="765705"/>
            </a:xfrm>
            <a:solidFill>
              <a:schemeClr val="accent1">
                <a:lumMod val="60000"/>
                <a:lumOff val="40000"/>
              </a:schemeClr>
            </a:solidFill>
          </p:grpSpPr>
          <p:sp>
            <p:nvSpPr>
              <p:cNvPr id="205" name="Freeform 16">
                <a:extLst>
                  <a:ext uri="{FF2B5EF4-FFF2-40B4-BE49-F238E27FC236}">
                    <a16:creationId xmlns:a16="http://schemas.microsoft.com/office/drawing/2014/main" id="{3F8352C2-7339-DCAB-6BE4-C209EF89ABCF}"/>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6" name="Freeform 17">
                <a:extLst>
                  <a:ext uri="{FF2B5EF4-FFF2-40B4-BE49-F238E27FC236}">
                    <a16:creationId xmlns:a16="http://schemas.microsoft.com/office/drawing/2014/main" id="{F5750D26-3979-417B-04F3-ABE65BEEF05E}"/>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1" name="Group 19">
              <a:extLst>
                <a:ext uri="{FF2B5EF4-FFF2-40B4-BE49-F238E27FC236}">
                  <a16:creationId xmlns:a16="http://schemas.microsoft.com/office/drawing/2014/main" id="{F37549AE-BDCE-11DB-3FDD-9474FEFF2B43}"/>
                </a:ext>
              </a:extLst>
            </p:cNvPr>
            <p:cNvGrpSpPr/>
            <p:nvPr/>
          </p:nvGrpSpPr>
          <p:grpSpPr>
            <a:xfrm>
              <a:off x="2772619" y="4849645"/>
              <a:ext cx="1122026" cy="1499147"/>
              <a:chOff x="2184089" y="4865565"/>
              <a:chExt cx="601208" cy="803280"/>
            </a:xfrm>
            <a:solidFill>
              <a:srgbClr val="FFFF00"/>
            </a:solidFill>
          </p:grpSpPr>
          <p:sp>
            <p:nvSpPr>
              <p:cNvPr id="202" name="Freeform 24">
                <a:extLst>
                  <a:ext uri="{FF2B5EF4-FFF2-40B4-BE49-F238E27FC236}">
                    <a16:creationId xmlns:a16="http://schemas.microsoft.com/office/drawing/2014/main" id="{1E6D9890-1113-2904-9CB2-5B1C7548185F}"/>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203" name="Freeform 25">
                <a:extLst>
                  <a:ext uri="{FF2B5EF4-FFF2-40B4-BE49-F238E27FC236}">
                    <a16:creationId xmlns:a16="http://schemas.microsoft.com/office/drawing/2014/main" id="{D57D914F-AC8A-0F73-13E5-568F968038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204" name="Freeform 26">
                <a:extLst>
                  <a:ext uri="{FF2B5EF4-FFF2-40B4-BE49-F238E27FC236}">
                    <a16:creationId xmlns:a16="http://schemas.microsoft.com/office/drawing/2014/main" id="{E0972476-BF46-5EC8-BD0A-EBB4CEF81F92}"/>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2" name="Freeform 27">
              <a:extLst>
                <a:ext uri="{FF2B5EF4-FFF2-40B4-BE49-F238E27FC236}">
                  <a16:creationId xmlns:a16="http://schemas.microsoft.com/office/drawing/2014/main" id="{45F9D125-1F53-1B07-9F8B-21EC85939B99}"/>
                </a:ext>
              </a:extLst>
            </p:cNvPr>
            <p:cNvSpPr>
              <a:spLocks noEditPoints="1"/>
            </p:cNvSpPr>
            <p:nvPr/>
          </p:nvSpPr>
          <p:spPr bwMode="auto">
            <a:xfrm>
              <a:off x="3531547" y="3631002"/>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eform 28">
              <a:extLst>
                <a:ext uri="{FF2B5EF4-FFF2-40B4-BE49-F238E27FC236}">
                  <a16:creationId xmlns:a16="http://schemas.microsoft.com/office/drawing/2014/main" id="{EF93F818-489C-311D-8ADC-35B41A6885FD}"/>
                </a:ext>
              </a:extLst>
            </p:cNvPr>
            <p:cNvSpPr>
              <a:spLocks noEditPoints="1"/>
            </p:cNvSpPr>
            <p:nvPr/>
          </p:nvSpPr>
          <p:spPr bwMode="auto">
            <a:xfrm>
              <a:off x="3339866" y="4237207"/>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29">
              <a:extLst>
                <a:ext uri="{FF2B5EF4-FFF2-40B4-BE49-F238E27FC236}">
                  <a16:creationId xmlns:a16="http://schemas.microsoft.com/office/drawing/2014/main" id="{47F2285B-5655-8316-4A48-7C7899BC3643}"/>
                </a:ext>
              </a:extLst>
            </p:cNvPr>
            <p:cNvSpPr>
              <a:spLocks/>
            </p:cNvSpPr>
            <p:nvPr/>
          </p:nvSpPr>
          <p:spPr bwMode="auto">
            <a:xfrm>
              <a:off x="3796468" y="4470961"/>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0">
              <a:extLst>
                <a:ext uri="{FF2B5EF4-FFF2-40B4-BE49-F238E27FC236}">
                  <a16:creationId xmlns:a16="http://schemas.microsoft.com/office/drawing/2014/main" id="{DDB92DB8-B249-A2A6-F070-383930296822}"/>
                </a:ext>
              </a:extLst>
            </p:cNvPr>
            <p:cNvSpPr>
              <a:spLocks noEditPoints="1"/>
            </p:cNvSpPr>
            <p:nvPr/>
          </p:nvSpPr>
          <p:spPr bwMode="auto">
            <a:xfrm>
              <a:off x="3718550" y="4629914"/>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1">
              <a:extLst>
                <a:ext uri="{FF2B5EF4-FFF2-40B4-BE49-F238E27FC236}">
                  <a16:creationId xmlns:a16="http://schemas.microsoft.com/office/drawing/2014/main" id="{C249824C-05FE-5B41-E100-BE4120920135}"/>
                </a:ext>
              </a:extLst>
            </p:cNvPr>
            <p:cNvSpPr>
              <a:spLocks/>
            </p:cNvSpPr>
            <p:nvPr/>
          </p:nvSpPr>
          <p:spPr bwMode="auto">
            <a:xfrm>
              <a:off x="3434927" y="4873021"/>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2">
              <a:extLst>
                <a:ext uri="{FF2B5EF4-FFF2-40B4-BE49-F238E27FC236}">
                  <a16:creationId xmlns:a16="http://schemas.microsoft.com/office/drawing/2014/main" id="{F892A0CA-8B93-7560-90C1-6D5FC0A4B816}"/>
                </a:ext>
              </a:extLst>
            </p:cNvPr>
            <p:cNvSpPr>
              <a:spLocks noEditPoints="1"/>
            </p:cNvSpPr>
            <p:nvPr/>
          </p:nvSpPr>
          <p:spPr bwMode="auto">
            <a:xfrm>
              <a:off x="3439603" y="4929120"/>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3">
              <a:extLst>
                <a:ext uri="{FF2B5EF4-FFF2-40B4-BE49-F238E27FC236}">
                  <a16:creationId xmlns:a16="http://schemas.microsoft.com/office/drawing/2014/main" id="{3F10E9D7-6230-D8A6-FB6C-8311858D3034}"/>
                </a:ext>
              </a:extLst>
            </p:cNvPr>
            <p:cNvSpPr>
              <a:spLocks noEditPoints="1"/>
            </p:cNvSpPr>
            <p:nvPr/>
          </p:nvSpPr>
          <p:spPr bwMode="auto">
            <a:xfrm>
              <a:off x="4302938" y="5287544"/>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4">
              <a:extLst>
                <a:ext uri="{FF2B5EF4-FFF2-40B4-BE49-F238E27FC236}">
                  <a16:creationId xmlns:a16="http://schemas.microsoft.com/office/drawing/2014/main" id="{3282E79C-77A6-0570-6F77-90732AD76485}"/>
                </a:ext>
              </a:extLst>
            </p:cNvPr>
            <p:cNvSpPr>
              <a:spLocks/>
            </p:cNvSpPr>
            <p:nvPr/>
          </p:nvSpPr>
          <p:spPr bwMode="auto">
            <a:xfrm>
              <a:off x="4100351" y="4675107"/>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7">
              <a:extLst>
                <a:ext uri="{FF2B5EF4-FFF2-40B4-BE49-F238E27FC236}">
                  <a16:creationId xmlns:a16="http://schemas.microsoft.com/office/drawing/2014/main" id="{BD0B0A96-AF4B-755A-CC35-1906796B66FE}"/>
                </a:ext>
              </a:extLst>
            </p:cNvPr>
            <p:cNvSpPr>
              <a:spLocks/>
            </p:cNvSpPr>
            <p:nvPr/>
          </p:nvSpPr>
          <p:spPr bwMode="auto">
            <a:xfrm>
              <a:off x="4235930" y="3344263"/>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1" name="Freeform 39">
              <a:extLst>
                <a:ext uri="{FF2B5EF4-FFF2-40B4-BE49-F238E27FC236}">
                  <a16:creationId xmlns:a16="http://schemas.microsoft.com/office/drawing/2014/main" id="{A184C7FF-ED9F-E7C3-1CB8-4621D3F728C9}"/>
                </a:ext>
              </a:extLst>
            </p:cNvPr>
            <p:cNvSpPr>
              <a:spLocks/>
            </p:cNvSpPr>
            <p:nvPr/>
          </p:nvSpPr>
          <p:spPr bwMode="auto">
            <a:xfrm>
              <a:off x="4221905" y="3049731"/>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2" name="Group 30">
              <a:extLst>
                <a:ext uri="{FF2B5EF4-FFF2-40B4-BE49-F238E27FC236}">
                  <a16:creationId xmlns:a16="http://schemas.microsoft.com/office/drawing/2014/main" id="{826AA5E7-43DB-8A10-AE30-C74AE5B6E218}"/>
                </a:ext>
              </a:extLst>
            </p:cNvPr>
            <p:cNvGrpSpPr/>
            <p:nvPr/>
          </p:nvGrpSpPr>
          <p:grpSpPr>
            <a:xfrm>
              <a:off x="4310739" y="2748967"/>
              <a:ext cx="635816" cy="405176"/>
              <a:chOff x="3008245" y="3739970"/>
              <a:chExt cx="340685" cy="217103"/>
            </a:xfrm>
            <a:solidFill>
              <a:schemeClr val="accent1">
                <a:lumMod val="60000"/>
                <a:lumOff val="40000"/>
              </a:schemeClr>
            </a:solidFill>
          </p:grpSpPr>
          <p:sp>
            <p:nvSpPr>
              <p:cNvPr id="199" name="Freeform 40">
                <a:extLst>
                  <a:ext uri="{FF2B5EF4-FFF2-40B4-BE49-F238E27FC236}">
                    <a16:creationId xmlns:a16="http://schemas.microsoft.com/office/drawing/2014/main" id="{A529E872-A6F3-8997-37A6-F1914B88C9AE}"/>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0" name="Freeform 41">
                <a:extLst>
                  <a:ext uri="{FF2B5EF4-FFF2-40B4-BE49-F238E27FC236}">
                    <a16:creationId xmlns:a16="http://schemas.microsoft.com/office/drawing/2014/main" id="{C00763D9-4C9F-D9AE-AF41-10B529911271}"/>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01" name="Freeform 42">
                <a:extLst>
                  <a:ext uri="{FF2B5EF4-FFF2-40B4-BE49-F238E27FC236}">
                    <a16:creationId xmlns:a16="http://schemas.microsoft.com/office/drawing/2014/main" id="{75C17C1B-83AE-03E5-B3CB-8C8B5289F134}"/>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3" name="Group 31">
              <a:extLst>
                <a:ext uri="{FF2B5EF4-FFF2-40B4-BE49-F238E27FC236}">
                  <a16:creationId xmlns:a16="http://schemas.microsoft.com/office/drawing/2014/main" id="{08C3D9D5-77F1-4457-5A7E-6789E5EAE620}"/>
                </a:ext>
              </a:extLst>
            </p:cNvPr>
            <p:cNvGrpSpPr/>
            <p:nvPr/>
          </p:nvGrpSpPr>
          <p:grpSpPr>
            <a:xfrm>
              <a:off x="4061339" y="5664795"/>
              <a:ext cx="838395" cy="869581"/>
              <a:chOff x="2874643" y="5302275"/>
              <a:chExt cx="449236" cy="465937"/>
            </a:xfrm>
            <a:solidFill>
              <a:schemeClr val="accent1">
                <a:lumMod val="60000"/>
                <a:lumOff val="40000"/>
              </a:schemeClr>
            </a:solidFill>
          </p:grpSpPr>
          <p:sp>
            <p:nvSpPr>
              <p:cNvPr id="182" name="Freeform 57">
                <a:extLst>
                  <a:ext uri="{FF2B5EF4-FFF2-40B4-BE49-F238E27FC236}">
                    <a16:creationId xmlns:a16="http://schemas.microsoft.com/office/drawing/2014/main" id="{BCD8793F-CD6F-4686-52A8-71633DE53840}"/>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83" name="Group 1067">
                <a:extLst>
                  <a:ext uri="{FF2B5EF4-FFF2-40B4-BE49-F238E27FC236}">
                    <a16:creationId xmlns:a16="http://schemas.microsoft.com/office/drawing/2014/main" id="{E19E9748-0790-11F3-6CF3-AD2CA5074852}"/>
                  </a:ext>
                </a:extLst>
              </p:cNvPr>
              <p:cNvGrpSpPr/>
              <p:nvPr/>
            </p:nvGrpSpPr>
            <p:grpSpPr>
              <a:xfrm>
                <a:off x="2874643" y="5302275"/>
                <a:ext cx="449236" cy="465937"/>
                <a:chOff x="2874643" y="5302275"/>
                <a:chExt cx="449236" cy="465937"/>
              </a:xfrm>
              <a:grpFill/>
            </p:grpSpPr>
            <p:sp>
              <p:nvSpPr>
                <p:cNvPr id="184" name="Freeform 43">
                  <a:extLst>
                    <a:ext uri="{FF2B5EF4-FFF2-40B4-BE49-F238E27FC236}">
                      <a16:creationId xmlns:a16="http://schemas.microsoft.com/office/drawing/2014/main" id="{665020E0-E503-4254-61D3-CF594237E1B5}"/>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5" name="Freeform 44">
                  <a:extLst>
                    <a:ext uri="{FF2B5EF4-FFF2-40B4-BE49-F238E27FC236}">
                      <a16:creationId xmlns:a16="http://schemas.microsoft.com/office/drawing/2014/main" id="{65F8E4BB-557D-79E5-6CAF-718C5D02F095}"/>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6" name="Freeform 45">
                  <a:extLst>
                    <a:ext uri="{FF2B5EF4-FFF2-40B4-BE49-F238E27FC236}">
                      <a16:creationId xmlns:a16="http://schemas.microsoft.com/office/drawing/2014/main" id="{A9AF709B-368B-BEA1-0703-38BD736E706B}"/>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7" name="Freeform 46">
                  <a:extLst>
                    <a:ext uri="{FF2B5EF4-FFF2-40B4-BE49-F238E27FC236}">
                      <a16:creationId xmlns:a16="http://schemas.microsoft.com/office/drawing/2014/main" id="{025884A3-545A-CBED-32CA-2779C22AD657}"/>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8" name="Freeform 47">
                  <a:extLst>
                    <a:ext uri="{FF2B5EF4-FFF2-40B4-BE49-F238E27FC236}">
                      <a16:creationId xmlns:a16="http://schemas.microsoft.com/office/drawing/2014/main" id="{BCB62ED9-9B86-7AE2-1FBF-BB61E871D8C4}"/>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9" name="Freeform 48">
                  <a:extLst>
                    <a:ext uri="{FF2B5EF4-FFF2-40B4-BE49-F238E27FC236}">
                      <a16:creationId xmlns:a16="http://schemas.microsoft.com/office/drawing/2014/main" id="{006EF582-9307-A4B6-0533-A3C1E72D9234}"/>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0" name="Freeform 49">
                  <a:extLst>
                    <a:ext uri="{FF2B5EF4-FFF2-40B4-BE49-F238E27FC236}">
                      <a16:creationId xmlns:a16="http://schemas.microsoft.com/office/drawing/2014/main" id="{E8CC7B8B-2B12-8814-24E5-72BC64DF84C6}"/>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1" name="Freeform 50">
                  <a:extLst>
                    <a:ext uri="{FF2B5EF4-FFF2-40B4-BE49-F238E27FC236}">
                      <a16:creationId xmlns:a16="http://schemas.microsoft.com/office/drawing/2014/main" id="{325ACF21-E14E-AD55-1CBA-3D6E36DF9B69}"/>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2" name="Freeform 51">
                  <a:extLst>
                    <a:ext uri="{FF2B5EF4-FFF2-40B4-BE49-F238E27FC236}">
                      <a16:creationId xmlns:a16="http://schemas.microsoft.com/office/drawing/2014/main" id="{66C18C37-1820-50A2-5F20-5AF42FF33D64}"/>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3" name="Freeform 52">
                  <a:extLst>
                    <a:ext uri="{FF2B5EF4-FFF2-40B4-BE49-F238E27FC236}">
                      <a16:creationId xmlns:a16="http://schemas.microsoft.com/office/drawing/2014/main" id="{CD80707B-DF7F-007A-410F-F3CE03CC6AD9}"/>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4" name="Freeform 53">
                  <a:extLst>
                    <a:ext uri="{FF2B5EF4-FFF2-40B4-BE49-F238E27FC236}">
                      <a16:creationId xmlns:a16="http://schemas.microsoft.com/office/drawing/2014/main" id="{19E2B593-E81D-2E66-F354-95E023AF2C73}"/>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5" name="Freeform 54">
                  <a:extLst>
                    <a:ext uri="{FF2B5EF4-FFF2-40B4-BE49-F238E27FC236}">
                      <a16:creationId xmlns:a16="http://schemas.microsoft.com/office/drawing/2014/main" id="{1F132765-EB22-0285-EF98-EF1E8A9D8DF5}"/>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6" name="Freeform 55">
                  <a:extLst>
                    <a:ext uri="{FF2B5EF4-FFF2-40B4-BE49-F238E27FC236}">
                      <a16:creationId xmlns:a16="http://schemas.microsoft.com/office/drawing/2014/main" id="{762E1071-A0A0-5462-76D4-7D8849066543}"/>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7" name="Freeform 56">
                  <a:extLst>
                    <a:ext uri="{FF2B5EF4-FFF2-40B4-BE49-F238E27FC236}">
                      <a16:creationId xmlns:a16="http://schemas.microsoft.com/office/drawing/2014/main" id="{A7DE6A55-F5FF-71A6-6F8E-933AF6C08DC5}"/>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8" name="Freeform 58">
                  <a:extLst>
                    <a:ext uri="{FF2B5EF4-FFF2-40B4-BE49-F238E27FC236}">
                      <a16:creationId xmlns:a16="http://schemas.microsoft.com/office/drawing/2014/main" id="{912C6A40-0711-16D1-CF98-DBA0BD4BA500}"/>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4" name="Freeform 60">
              <a:extLst>
                <a:ext uri="{FF2B5EF4-FFF2-40B4-BE49-F238E27FC236}">
                  <a16:creationId xmlns:a16="http://schemas.microsoft.com/office/drawing/2014/main" id="{92981129-4AB6-BFE0-F8FC-A22E2ECBB060}"/>
                </a:ext>
              </a:extLst>
            </p:cNvPr>
            <p:cNvSpPr>
              <a:spLocks/>
            </p:cNvSpPr>
            <p:nvPr/>
          </p:nvSpPr>
          <p:spPr bwMode="auto">
            <a:xfrm>
              <a:off x="3252599" y="561022"/>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1">
              <a:extLst>
                <a:ext uri="{FF2B5EF4-FFF2-40B4-BE49-F238E27FC236}">
                  <a16:creationId xmlns:a16="http://schemas.microsoft.com/office/drawing/2014/main" id="{13F2D45A-C53F-CAE5-903F-8C2AA41902EF}"/>
                </a:ext>
              </a:extLst>
            </p:cNvPr>
            <p:cNvSpPr>
              <a:spLocks/>
            </p:cNvSpPr>
            <p:nvPr/>
          </p:nvSpPr>
          <p:spPr bwMode="auto">
            <a:xfrm>
              <a:off x="3944515" y="3065316"/>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62">
              <a:extLst>
                <a:ext uri="{FF2B5EF4-FFF2-40B4-BE49-F238E27FC236}">
                  <a16:creationId xmlns:a16="http://schemas.microsoft.com/office/drawing/2014/main" id="{86CA55BC-8E3B-999B-A61C-F456EB73843C}"/>
                </a:ext>
              </a:extLst>
            </p:cNvPr>
            <p:cNvSpPr>
              <a:spLocks noEditPoints="1"/>
            </p:cNvSpPr>
            <p:nvPr/>
          </p:nvSpPr>
          <p:spPr bwMode="auto">
            <a:xfrm>
              <a:off x="4164243" y="272724"/>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7" name="Freeform 92">
              <a:extLst>
                <a:ext uri="{FF2B5EF4-FFF2-40B4-BE49-F238E27FC236}">
                  <a16:creationId xmlns:a16="http://schemas.microsoft.com/office/drawing/2014/main" id="{34FB39A3-1A90-D4ED-9D11-BF352EA33D80}"/>
                </a:ext>
              </a:extLst>
            </p:cNvPr>
            <p:cNvSpPr>
              <a:spLocks/>
            </p:cNvSpPr>
            <p:nvPr/>
          </p:nvSpPr>
          <p:spPr bwMode="auto">
            <a:xfrm>
              <a:off x="1070881" y="5566494"/>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8" name="Group 36">
              <a:extLst>
                <a:ext uri="{FF2B5EF4-FFF2-40B4-BE49-F238E27FC236}">
                  <a16:creationId xmlns:a16="http://schemas.microsoft.com/office/drawing/2014/main" id="{CCF3330D-A8B3-EB97-754D-86CE0810ECCB}"/>
                </a:ext>
              </a:extLst>
            </p:cNvPr>
            <p:cNvGrpSpPr/>
            <p:nvPr/>
          </p:nvGrpSpPr>
          <p:grpSpPr>
            <a:xfrm>
              <a:off x="1070881" y="5343646"/>
              <a:ext cx="1369805" cy="1044104"/>
              <a:chOff x="1272257" y="5130263"/>
              <a:chExt cx="733974" cy="559457"/>
            </a:xfrm>
            <a:solidFill>
              <a:schemeClr val="accent1">
                <a:lumMod val="60000"/>
                <a:lumOff val="40000"/>
              </a:schemeClr>
            </a:solidFill>
          </p:grpSpPr>
          <p:sp>
            <p:nvSpPr>
              <p:cNvPr id="178" name="Freeform 93">
                <a:extLst>
                  <a:ext uri="{FF2B5EF4-FFF2-40B4-BE49-F238E27FC236}">
                    <a16:creationId xmlns:a16="http://schemas.microsoft.com/office/drawing/2014/main" id="{FFD4072B-46E0-7D33-5DED-25B326BAED54}"/>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9" name="Freeform 94">
                <a:extLst>
                  <a:ext uri="{FF2B5EF4-FFF2-40B4-BE49-F238E27FC236}">
                    <a16:creationId xmlns:a16="http://schemas.microsoft.com/office/drawing/2014/main" id="{9195FA5D-6A60-534E-ECC1-42FB92754A0B}"/>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0" name="Freeform 95">
                <a:extLst>
                  <a:ext uri="{FF2B5EF4-FFF2-40B4-BE49-F238E27FC236}">
                    <a16:creationId xmlns:a16="http://schemas.microsoft.com/office/drawing/2014/main" id="{DB9902F1-27FE-692A-596E-97ED786E389D}"/>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1" name="Freeform 96">
                <a:extLst>
                  <a:ext uri="{FF2B5EF4-FFF2-40B4-BE49-F238E27FC236}">
                    <a16:creationId xmlns:a16="http://schemas.microsoft.com/office/drawing/2014/main" id="{DCC6C5AD-035B-6703-1411-796FA889CB54}"/>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9" name="Freeform 99">
              <a:extLst>
                <a:ext uri="{FF2B5EF4-FFF2-40B4-BE49-F238E27FC236}">
                  <a16:creationId xmlns:a16="http://schemas.microsoft.com/office/drawing/2014/main" id="{C956965C-5249-6E5D-AB47-756FBAA8F2B5}"/>
                </a:ext>
              </a:extLst>
            </p:cNvPr>
            <p:cNvSpPr>
              <a:spLocks/>
            </p:cNvSpPr>
            <p:nvPr/>
          </p:nvSpPr>
          <p:spPr bwMode="auto">
            <a:xfrm>
              <a:off x="2629250" y="3877225"/>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0" name="Freeform 102">
              <a:extLst>
                <a:ext uri="{FF2B5EF4-FFF2-40B4-BE49-F238E27FC236}">
                  <a16:creationId xmlns:a16="http://schemas.microsoft.com/office/drawing/2014/main" id="{C3103BD1-2720-91F1-70C1-95453A5DD416}"/>
                </a:ext>
              </a:extLst>
            </p:cNvPr>
            <p:cNvSpPr>
              <a:spLocks/>
            </p:cNvSpPr>
            <p:nvPr/>
          </p:nvSpPr>
          <p:spPr bwMode="auto">
            <a:xfrm>
              <a:off x="2752361" y="3844499"/>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1" name="Group 39">
              <a:extLst>
                <a:ext uri="{FF2B5EF4-FFF2-40B4-BE49-F238E27FC236}">
                  <a16:creationId xmlns:a16="http://schemas.microsoft.com/office/drawing/2014/main" id="{28E736C2-B019-0832-DEBC-491D1B26403D}"/>
                </a:ext>
              </a:extLst>
            </p:cNvPr>
            <p:cNvGrpSpPr/>
            <p:nvPr/>
          </p:nvGrpSpPr>
          <p:grpSpPr>
            <a:xfrm>
              <a:off x="1282837" y="2575995"/>
              <a:ext cx="964636" cy="1913676"/>
              <a:chOff x="1385819" y="3647284"/>
              <a:chExt cx="516872" cy="1025394"/>
            </a:xfrm>
            <a:solidFill>
              <a:schemeClr val="accent1">
                <a:lumMod val="60000"/>
                <a:lumOff val="40000"/>
              </a:schemeClr>
            </a:solidFill>
          </p:grpSpPr>
          <p:sp>
            <p:nvSpPr>
              <p:cNvPr id="148" name="Freeform 71">
                <a:extLst>
                  <a:ext uri="{FF2B5EF4-FFF2-40B4-BE49-F238E27FC236}">
                    <a16:creationId xmlns:a16="http://schemas.microsoft.com/office/drawing/2014/main" id="{3C58EBC4-80A1-E879-F5FD-828AC874F5CD}"/>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49" name="Group 1033">
                <a:extLst>
                  <a:ext uri="{FF2B5EF4-FFF2-40B4-BE49-F238E27FC236}">
                    <a16:creationId xmlns:a16="http://schemas.microsoft.com/office/drawing/2014/main" id="{F9ED4E9F-A90C-80BF-B4AE-6ADD6515AF26}"/>
                  </a:ext>
                </a:extLst>
              </p:cNvPr>
              <p:cNvGrpSpPr/>
              <p:nvPr/>
            </p:nvGrpSpPr>
            <p:grpSpPr>
              <a:xfrm>
                <a:off x="1385819" y="3647284"/>
                <a:ext cx="516872" cy="1025394"/>
                <a:chOff x="1385819" y="3647284"/>
                <a:chExt cx="516872" cy="1025394"/>
              </a:xfrm>
              <a:grpFill/>
            </p:grpSpPr>
            <p:sp>
              <p:nvSpPr>
                <p:cNvPr id="150" name="Freeform 73">
                  <a:extLst>
                    <a:ext uri="{FF2B5EF4-FFF2-40B4-BE49-F238E27FC236}">
                      <a16:creationId xmlns:a16="http://schemas.microsoft.com/office/drawing/2014/main" id="{7BAB071A-4811-20E8-C4A0-582C42A2682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1" name="Freeform 74">
                  <a:extLst>
                    <a:ext uri="{FF2B5EF4-FFF2-40B4-BE49-F238E27FC236}">
                      <a16:creationId xmlns:a16="http://schemas.microsoft.com/office/drawing/2014/main" id="{B8D37CEB-B43A-60AF-5495-B05BC723D72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2" name="Freeform 66">
                  <a:extLst>
                    <a:ext uri="{FF2B5EF4-FFF2-40B4-BE49-F238E27FC236}">
                      <a16:creationId xmlns:a16="http://schemas.microsoft.com/office/drawing/2014/main" id="{7DA774C3-F86F-F5D2-64C5-677156E45C1E}"/>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3" name="Freeform 67">
                  <a:extLst>
                    <a:ext uri="{FF2B5EF4-FFF2-40B4-BE49-F238E27FC236}">
                      <a16:creationId xmlns:a16="http://schemas.microsoft.com/office/drawing/2014/main" id="{B65ABDCD-01A0-DE06-E2B2-7050B5CF6687}"/>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4" name="Freeform 68">
                  <a:extLst>
                    <a:ext uri="{FF2B5EF4-FFF2-40B4-BE49-F238E27FC236}">
                      <a16:creationId xmlns:a16="http://schemas.microsoft.com/office/drawing/2014/main" id="{14B09443-F73B-C96B-3182-20C606B81F80}"/>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5" name="Freeform 69">
                  <a:extLst>
                    <a:ext uri="{FF2B5EF4-FFF2-40B4-BE49-F238E27FC236}">
                      <a16:creationId xmlns:a16="http://schemas.microsoft.com/office/drawing/2014/main" id="{A14224A0-562A-A175-3BCB-A7DA15C78169}"/>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6" name="Freeform 70">
                  <a:extLst>
                    <a:ext uri="{FF2B5EF4-FFF2-40B4-BE49-F238E27FC236}">
                      <a16:creationId xmlns:a16="http://schemas.microsoft.com/office/drawing/2014/main" id="{62FFCAFE-35A8-036B-7362-EDA2D31960CE}"/>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7" name="Freeform 71">
                  <a:extLst>
                    <a:ext uri="{FF2B5EF4-FFF2-40B4-BE49-F238E27FC236}">
                      <a16:creationId xmlns:a16="http://schemas.microsoft.com/office/drawing/2014/main" id="{DDC4CDBF-8304-7845-529B-21D61715B79C}"/>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8" name="Freeform 72">
                  <a:extLst>
                    <a:ext uri="{FF2B5EF4-FFF2-40B4-BE49-F238E27FC236}">
                      <a16:creationId xmlns:a16="http://schemas.microsoft.com/office/drawing/2014/main" id="{DCA4509D-FA23-24A9-1FEC-EE76C30E5C1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9" name="Freeform 73">
                  <a:extLst>
                    <a:ext uri="{FF2B5EF4-FFF2-40B4-BE49-F238E27FC236}">
                      <a16:creationId xmlns:a16="http://schemas.microsoft.com/office/drawing/2014/main" id="{76A610EA-0155-3C3C-7FAA-56C67C36D5E4}"/>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0" name="Freeform 74">
                  <a:extLst>
                    <a:ext uri="{FF2B5EF4-FFF2-40B4-BE49-F238E27FC236}">
                      <a16:creationId xmlns:a16="http://schemas.microsoft.com/office/drawing/2014/main" id="{935DB4CC-BF42-EF6A-430E-8C0A6BCB400B}"/>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1" name="Freeform 75">
                  <a:extLst>
                    <a:ext uri="{FF2B5EF4-FFF2-40B4-BE49-F238E27FC236}">
                      <a16:creationId xmlns:a16="http://schemas.microsoft.com/office/drawing/2014/main" id="{846243BF-7055-C8DE-DC2A-29EFCE18EA8D}"/>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2" name="Freeform 76">
                  <a:extLst>
                    <a:ext uri="{FF2B5EF4-FFF2-40B4-BE49-F238E27FC236}">
                      <a16:creationId xmlns:a16="http://schemas.microsoft.com/office/drawing/2014/main" id="{D4F33CEE-5A90-949A-EF8B-1F197A16DBB7}"/>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3" name="Freeform 77">
                  <a:extLst>
                    <a:ext uri="{FF2B5EF4-FFF2-40B4-BE49-F238E27FC236}">
                      <a16:creationId xmlns:a16="http://schemas.microsoft.com/office/drawing/2014/main" id="{8034EB54-E122-7B18-127D-F66604FCBFE6}"/>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4" name="Freeform 78">
                  <a:extLst>
                    <a:ext uri="{FF2B5EF4-FFF2-40B4-BE49-F238E27FC236}">
                      <a16:creationId xmlns:a16="http://schemas.microsoft.com/office/drawing/2014/main" id="{1BCF5490-6F9F-3075-2C1E-4AF7EF28AD2D}"/>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5" name="Freeform 79">
                  <a:extLst>
                    <a:ext uri="{FF2B5EF4-FFF2-40B4-BE49-F238E27FC236}">
                      <a16:creationId xmlns:a16="http://schemas.microsoft.com/office/drawing/2014/main" id="{9BA3636F-9D45-C70D-1D87-9FE554A285E6}"/>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6" name="Freeform 80">
                  <a:extLst>
                    <a:ext uri="{FF2B5EF4-FFF2-40B4-BE49-F238E27FC236}">
                      <a16:creationId xmlns:a16="http://schemas.microsoft.com/office/drawing/2014/main" id="{D1415BA2-E04C-1773-4AD8-9F0A97B6FBB2}"/>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7" name="Freeform 81">
                  <a:extLst>
                    <a:ext uri="{FF2B5EF4-FFF2-40B4-BE49-F238E27FC236}">
                      <a16:creationId xmlns:a16="http://schemas.microsoft.com/office/drawing/2014/main" id="{0F6DB5F0-B4FF-E2F8-C7BA-1810EBEB1D8C}"/>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8" name="Freeform 82">
                  <a:extLst>
                    <a:ext uri="{FF2B5EF4-FFF2-40B4-BE49-F238E27FC236}">
                      <a16:creationId xmlns:a16="http://schemas.microsoft.com/office/drawing/2014/main" id="{EFFA18DE-E8CE-7FEE-34F1-1907A6F2178D}"/>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9" name="Freeform 83">
                  <a:extLst>
                    <a:ext uri="{FF2B5EF4-FFF2-40B4-BE49-F238E27FC236}">
                      <a16:creationId xmlns:a16="http://schemas.microsoft.com/office/drawing/2014/main" id="{5CBFA3B0-5D2C-40B8-A216-422907717FF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0" name="Freeform 84">
                  <a:extLst>
                    <a:ext uri="{FF2B5EF4-FFF2-40B4-BE49-F238E27FC236}">
                      <a16:creationId xmlns:a16="http://schemas.microsoft.com/office/drawing/2014/main" id="{D26FB8EE-C64E-ECFF-43FE-FBDF375B8176}"/>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1" name="Freeform 85">
                  <a:extLst>
                    <a:ext uri="{FF2B5EF4-FFF2-40B4-BE49-F238E27FC236}">
                      <a16:creationId xmlns:a16="http://schemas.microsoft.com/office/drawing/2014/main" id="{64D312E1-64E2-135E-D6F4-D88D1BF6893A}"/>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2" name="Freeform 86">
                  <a:extLst>
                    <a:ext uri="{FF2B5EF4-FFF2-40B4-BE49-F238E27FC236}">
                      <a16:creationId xmlns:a16="http://schemas.microsoft.com/office/drawing/2014/main" id="{B4A77665-1323-37BD-1907-3B4B3F8EDDB5}"/>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3" name="Line 87">
                  <a:extLst>
                    <a:ext uri="{FF2B5EF4-FFF2-40B4-BE49-F238E27FC236}">
                      <a16:creationId xmlns:a16="http://schemas.microsoft.com/office/drawing/2014/main" id="{A3092FA5-D6CC-4491-358D-A6992583250D}"/>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4" name="Line 88">
                  <a:extLst>
                    <a:ext uri="{FF2B5EF4-FFF2-40B4-BE49-F238E27FC236}">
                      <a16:creationId xmlns:a16="http://schemas.microsoft.com/office/drawing/2014/main" id="{C624C421-AEA0-0A01-84C8-C56D33DA2EEF}"/>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5" name="Freeform 89">
                  <a:extLst>
                    <a:ext uri="{FF2B5EF4-FFF2-40B4-BE49-F238E27FC236}">
                      <a16:creationId xmlns:a16="http://schemas.microsoft.com/office/drawing/2014/main" id="{12B55889-5EAC-3FC7-4B3B-B53FF5E8C476}"/>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6" name="Freeform 90">
                  <a:extLst>
                    <a:ext uri="{FF2B5EF4-FFF2-40B4-BE49-F238E27FC236}">
                      <a16:creationId xmlns:a16="http://schemas.microsoft.com/office/drawing/2014/main" id="{20F35269-5899-1846-8268-E476AEE8BB35}"/>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7" name="Freeform 91">
                  <a:extLst>
                    <a:ext uri="{FF2B5EF4-FFF2-40B4-BE49-F238E27FC236}">
                      <a16:creationId xmlns:a16="http://schemas.microsoft.com/office/drawing/2014/main" id="{1D7B7E14-24D9-1014-B554-2F5E1BB505D4}"/>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2" name="Group 40">
              <a:extLst>
                <a:ext uri="{FF2B5EF4-FFF2-40B4-BE49-F238E27FC236}">
                  <a16:creationId xmlns:a16="http://schemas.microsoft.com/office/drawing/2014/main" id="{41E67320-55B9-1AB5-F928-20726649AECE}"/>
                </a:ext>
              </a:extLst>
            </p:cNvPr>
            <p:cNvGrpSpPr/>
            <p:nvPr/>
          </p:nvGrpSpPr>
          <p:grpSpPr>
            <a:xfrm>
              <a:off x="2947153" y="3110508"/>
              <a:ext cx="709056" cy="564127"/>
              <a:chOff x="2277611" y="3933693"/>
              <a:chExt cx="379930" cy="302273"/>
            </a:xfrm>
            <a:solidFill>
              <a:schemeClr val="accent1">
                <a:lumMod val="60000"/>
                <a:lumOff val="40000"/>
              </a:schemeClr>
            </a:solidFill>
          </p:grpSpPr>
          <p:sp>
            <p:nvSpPr>
              <p:cNvPr id="145" name="Freeform 106">
                <a:extLst>
                  <a:ext uri="{FF2B5EF4-FFF2-40B4-BE49-F238E27FC236}">
                    <a16:creationId xmlns:a16="http://schemas.microsoft.com/office/drawing/2014/main" id="{B092873E-2F29-3D40-8F6F-4EC1DE15DED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6" name="Freeform 107">
                <a:extLst>
                  <a:ext uri="{FF2B5EF4-FFF2-40B4-BE49-F238E27FC236}">
                    <a16:creationId xmlns:a16="http://schemas.microsoft.com/office/drawing/2014/main" id="{BDE1E1C5-330F-7229-26A6-D1960D2C7862}"/>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7" name="Freeform 108">
                <a:extLst>
                  <a:ext uri="{FF2B5EF4-FFF2-40B4-BE49-F238E27FC236}">
                    <a16:creationId xmlns:a16="http://schemas.microsoft.com/office/drawing/2014/main" id="{126D91B5-6DF8-E0DE-A288-99D5106DA607}"/>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3" name="Freeform 109">
              <a:extLst>
                <a:ext uri="{FF2B5EF4-FFF2-40B4-BE49-F238E27FC236}">
                  <a16:creationId xmlns:a16="http://schemas.microsoft.com/office/drawing/2014/main" id="{95715981-5A52-4762-0F17-C65816913063}"/>
                </a:ext>
              </a:extLst>
            </p:cNvPr>
            <p:cNvSpPr>
              <a:spLocks/>
            </p:cNvSpPr>
            <p:nvPr/>
          </p:nvSpPr>
          <p:spPr bwMode="auto">
            <a:xfrm>
              <a:off x="2732103" y="3607627"/>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0">
              <a:extLst>
                <a:ext uri="{FF2B5EF4-FFF2-40B4-BE49-F238E27FC236}">
                  <a16:creationId xmlns:a16="http://schemas.microsoft.com/office/drawing/2014/main" id="{0E679480-01D7-8951-91FF-CDB53E44AFB1}"/>
                </a:ext>
              </a:extLst>
            </p:cNvPr>
            <p:cNvSpPr>
              <a:spLocks/>
            </p:cNvSpPr>
            <p:nvPr/>
          </p:nvSpPr>
          <p:spPr bwMode="auto">
            <a:xfrm>
              <a:off x="2967417" y="3581135"/>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1">
              <a:extLst>
                <a:ext uri="{FF2B5EF4-FFF2-40B4-BE49-F238E27FC236}">
                  <a16:creationId xmlns:a16="http://schemas.microsoft.com/office/drawing/2014/main" id="{191EE8CB-489F-9BDF-6232-861B9F69722D}"/>
                </a:ext>
              </a:extLst>
            </p:cNvPr>
            <p:cNvSpPr>
              <a:spLocks/>
            </p:cNvSpPr>
            <p:nvPr/>
          </p:nvSpPr>
          <p:spPr bwMode="auto">
            <a:xfrm>
              <a:off x="2984559" y="3634119"/>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2">
              <a:extLst>
                <a:ext uri="{FF2B5EF4-FFF2-40B4-BE49-F238E27FC236}">
                  <a16:creationId xmlns:a16="http://schemas.microsoft.com/office/drawing/2014/main" id="{BD288F75-E9E5-B146-1553-798B524E729C}"/>
                </a:ext>
              </a:extLst>
            </p:cNvPr>
            <p:cNvSpPr>
              <a:spLocks/>
            </p:cNvSpPr>
            <p:nvPr/>
          </p:nvSpPr>
          <p:spPr bwMode="auto">
            <a:xfrm>
              <a:off x="2975209" y="3652819"/>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7" name="Freeform 113">
              <a:extLst>
                <a:ext uri="{FF2B5EF4-FFF2-40B4-BE49-F238E27FC236}">
                  <a16:creationId xmlns:a16="http://schemas.microsoft.com/office/drawing/2014/main" id="{AF556007-29A4-B025-A6C6-2079E11E2E94}"/>
                </a:ext>
              </a:extLst>
            </p:cNvPr>
            <p:cNvSpPr>
              <a:spLocks/>
            </p:cNvSpPr>
            <p:nvPr/>
          </p:nvSpPr>
          <p:spPr bwMode="auto">
            <a:xfrm>
              <a:off x="3004817" y="3671520"/>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8" name="Group 46">
              <a:extLst>
                <a:ext uri="{FF2B5EF4-FFF2-40B4-BE49-F238E27FC236}">
                  <a16:creationId xmlns:a16="http://schemas.microsoft.com/office/drawing/2014/main" id="{A17C1C65-E4DA-8DF3-D5AA-6A1E8F998245}"/>
                </a:ext>
              </a:extLst>
            </p:cNvPr>
            <p:cNvGrpSpPr/>
            <p:nvPr/>
          </p:nvGrpSpPr>
          <p:grpSpPr>
            <a:xfrm>
              <a:off x="2465621" y="3825797"/>
              <a:ext cx="395826" cy="469070"/>
              <a:chOff x="2019592" y="4316962"/>
              <a:chExt cx="212093" cy="251339"/>
            </a:xfrm>
            <a:solidFill>
              <a:schemeClr val="accent1">
                <a:lumMod val="60000"/>
                <a:lumOff val="40000"/>
              </a:schemeClr>
            </a:solidFill>
          </p:grpSpPr>
          <p:sp>
            <p:nvSpPr>
              <p:cNvPr id="140" name="Freeform 97">
                <a:extLst>
                  <a:ext uri="{FF2B5EF4-FFF2-40B4-BE49-F238E27FC236}">
                    <a16:creationId xmlns:a16="http://schemas.microsoft.com/office/drawing/2014/main" id="{BAB70403-9B24-C293-ED95-BB8C1E81970C}"/>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1" name="Freeform 98">
                <a:extLst>
                  <a:ext uri="{FF2B5EF4-FFF2-40B4-BE49-F238E27FC236}">
                    <a16:creationId xmlns:a16="http://schemas.microsoft.com/office/drawing/2014/main" id="{A543239F-0485-A1C7-7AB1-895D53F42057}"/>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2" name="Freeform 100">
                <a:extLst>
                  <a:ext uri="{FF2B5EF4-FFF2-40B4-BE49-F238E27FC236}">
                    <a16:creationId xmlns:a16="http://schemas.microsoft.com/office/drawing/2014/main" id="{5B92E0F3-590A-FABC-C42C-F9299B1FD14E}"/>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3" name="Freeform 101">
                <a:extLst>
                  <a:ext uri="{FF2B5EF4-FFF2-40B4-BE49-F238E27FC236}">
                    <a16:creationId xmlns:a16="http://schemas.microsoft.com/office/drawing/2014/main" id="{D0478A3D-1379-8E20-4A52-DB9994EEB79E}"/>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4" name="Freeform 114">
                <a:extLst>
                  <a:ext uri="{FF2B5EF4-FFF2-40B4-BE49-F238E27FC236}">
                    <a16:creationId xmlns:a16="http://schemas.microsoft.com/office/drawing/2014/main" id="{488E5E89-AB15-0938-9BEE-A318D1DB3BD8}"/>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9" name="Freeform 115">
              <a:extLst>
                <a:ext uri="{FF2B5EF4-FFF2-40B4-BE49-F238E27FC236}">
                  <a16:creationId xmlns:a16="http://schemas.microsoft.com/office/drawing/2014/main" id="{0879935A-D4DC-BECE-1D46-B02401BF8ABF}"/>
                </a:ext>
              </a:extLst>
            </p:cNvPr>
            <p:cNvSpPr>
              <a:spLocks/>
            </p:cNvSpPr>
            <p:nvPr/>
          </p:nvSpPr>
          <p:spPr bwMode="auto">
            <a:xfrm>
              <a:off x="2830281" y="3814891"/>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6">
              <a:extLst>
                <a:ext uri="{FF2B5EF4-FFF2-40B4-BE49-F238E27FC236}">
                  <a16:creationId xmlns:a16="http://schemas.microsoft.com/office/drawing/2014/main" id="{4D429AC3-7198-1661-3F2F-CF373E7900D1}"/>
                </a:ext>
              </a:extLst>
            </p:cNvPr>
            <p:cNvSpPr>
              <a:spLocks/>
            </p:cNvSpPr>
            <p:nvPr/>
          </p:nvSpPr>
          <p:spPr bwMode="auto">
            <a:xfrm>
              <a:off x="2881706" y="3803980"/>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7">
              <a:extLst>
                <a:ext uri="{FF2B5EF4-FFF2-40B4-BE49-F238E27FC236}">
                  <a16:creationId xmlns:a16="http://schemas.microsoft.com/office/drawing/2014/main" id="{56A609CC-BC8D-A222-ACFF-3F6099457770}"/>
                </a:ext>
              </a:extLst>
            </p:cNvPr>
            <p:cNvSpPr>
              <a:spLocks/>
            </p:cNvSpPr>
            <p:nvPr/>
          </p:nvSpPr>
          <p:spPr bwMode="auto">
            <a:xfrm>
              <a:off x="2861447" y="3808657"/>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8">
              <a:extLst>
                <a:ext uri="{FF2B5EF4-FFF2-40B4-BE49-F238E27FC236}">
                  <a16:creationId xmlns:a16="http://schemas.microsoft.com/office/drawing/2014/main" id="{44C86B23-C8B0-1A6A-1D60-A8C68986F404}"/>
                </a:ext>
              </a:extLst>
            </p:cNvPr>
            <p:cNvSpPr>
              <a:spLocks/>
            </p:cNvSpPr>
            <p:nvPr/>
          </p:nvSpPr>
          <p:spPr bwMode="auto">
            <a:xfrm>
              <a:off x="2906640" y="3796189"/>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Freeform 119">
              <a:extLst>
                <a:ext uri="{FF2B5EF4-FFF2-40B4-BE49-F238E27FC236}">
                  <a16:creationId xmlns:a16="http://schemas.microsoft.com/office/drawing/2014/main" id="{1DB7ADD2-EBBB-6B9A-E5C2-8BDDD14C818C}"/>
                </a:ext>
              </a:extLst>
            </p:cNvPr>
            <p:cNvSpPr>
              <a:spLocks/>
            </p:cNvSpPr>
            <p:nvPr/>
          </p:nvSpPr>
          <p:spPr bwMode="auto">
            <a:xfrm>
              <a:off x="2936248" y="3796189"/>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0">
              <a:extLst>
                <a:ext uri="{FF2B5EF4-FFF2-40B4-BE49-F238E27FC236}">
                  <a16:creationId xmlns:a16="http://schemas.microsoft.com/office/drawing/2014/main" id="{75ABFB03-B0E6-1CF3-FA05-1612B119F11D}"/>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1">
              <a:extLst>
                <a:ext uri="{FF2B5EF4-FFF2-40B4-BE49-F238E27FC236}">
                  <a16:creationId xmlns:a16="http://schemas.microsoft.com/office/drawing/2014/main" id="{BA8F284E-A596-90AA-4A99-9C5771F4DA13}"/>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2">
              <a:extLst>
                <a:ext uri="{FF2B5EF4-FFF2-40B4-BE49-F238E27FC236}">
                  <a16:creationId xmlns:a16="http://schemas.microsoft.com/office/drawing/2014/main" id="{E5FA3C88-A3B2-86FA-2FE4-AECFFB66E0C4}"/>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Line 123">
              <a:extLst>
                <a:ext uri="{FF2B5EF4-FFF2-40B4-BE49-F238E27FC236}">
                  <a16:creationId xmlns:a16="http://schemas.microsoft.com/office/drawing/2014/main" id="{BE48B38F-EB75-FE30-3277-A710B5C717CE}"/>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124">
              <a:extLst>
                <a:ext uri="{FF2B5EF4-FFF2-40B4-BE49-F238E27FC236}">
                  <a16:creationId xmlns:a16="http://schemas.microsoft.com/office/drawing/2014/main" id="{522AC619-A730-066F-4578-26B8D60D1FAD}"/>
                </a:ext>
              </a:extLst>
            </p:cNvPr>
            <p:cNvSpPr>
              <a:spLocks/>
            </p:cNvSpPr>
            <p:nvPr/>
          </p:nvSpPr>
          <p:spPr bwMode="auto">
            <a:xfrm>
              <a:off x="3381944" y="3679311"/>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B8D9A49B-FA20-A21E-DA6E-E757F67D178B}"/>
                </a:ext>
              </a:extLst>
            </p:cNvPr>
            <p:cNvSpPr>
              <a:spLocks/>
            </p:cNvSpPr>
            <p:nvPr/>
          </p:nvSpPr>
          <p:spPr bwMode="auto">
            <a:xfrm>
              <a:off x="3551805" y="6429828"/>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60" name="Immagine 59" descr="Immagine che contiene Elementi grafici, schermata, Carattere, grafica&#10;&#10;Il contenuto generato dall'IA potrebbe non essere corretto.">
              <a:extLst>
                <a:ext uri="{FF2B5EF4-FFF2-40B4-BE49-F238E27FC236}">
                  <a16:creationId xmlns:a16="http://schemas.microsoft.com/office/drawing/2014/main" id="{336FCEC4-6FF9-D83D-AAE9-C63873719DC1}"/>
                </a:ext>
              </a:extLst>
            </p:cNvPr>
            <p:cNvPicPr>
              <a:picLocks noChangeAspect="1"/>
            </p:cNvPicPr>
            <p:nvPr/>
          </p:nvPicPr>
          <p:blipFill>
            <a:blip r:embed="rId5"/>
            <a:stretch>
              <a:fillRect/>
            </a:stretch>
          </p:blipFill>
          <p:spPr>
            <a:xfrm>
              <a:off x="2274721" y="6140183"/>
              <a:ext cx="659880" cy="507600"/>
            </a:xfrm>
            <a:prstGeom prst="rect">
              <a:avLst/>
            </a:prstGeom>
          </p:spPr>
        </p:pic>
        <p:pic>
          <p:nvPicPr>
            <p:cNvPr id="61" name="Picture 4" descr="Acciaierie d'Italia in A.S.">
              <a:extLst>
                <a:ext uri="{FF2B5EF4-FFF2-40B4-BE49-F238E27FC236}">
                  <a16:creationId xmlns:a16="http://schemas.microsoft.com/office/drawing/2014/main" id="{2D8E8DDB-8CE1-C190-38FA-CDA92E88B8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661" b="30855"/>
            <a:stretch/>
          </p:blipFill>
          <p:spPr bwMode="auto">
            <a:xfrm>
              <a:off x="5051697" y="5604415"/>
              <a:ext cx="1286160" cy="507829"/>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59">
              <a:extLst>
                <a:ext uri="{FF2B5EF4-FFF2-40B4-BE49-F238E27FC236}">
                  <a16:creationId xmlns:a16="http://schemas.microsoft.com/office/drawing/2014/main" id="{66199552-23D1-7E79-BEB3-B10E55A0B496}"/>
                </a:ext>
              </a:extLst>
            </p:cNvPr>
            <p:cNvCxnSpPr>
              <a:cxnSpLocks/>
            </p:cNvCxnSpPr>
            <p:nvPr/>
          </p:nvCxnSpPr>
          <p:spPr>
            <a:xfrm flipH="1" flipV="1">
              <a:off x="3920585" y="5826988"/>
              <a:ext cx="1045590" cy="1317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2" descr="Feralpi – Il Salone della CSR e dell'innovazione sociale">
              <a:extLst>
                <a:ext uri="{FF2B5EF4-FFF2-40B4-BE49-F238E27FC236}">
                  <a16:creationId xmlns:a16="http://schemas.microsoft.com/office/drawing/2014/main" id="{7994CD84-6282-89F1-B4D3-A7FE78DCF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7355" y="4638584"/>
              <a:ext cx="1360389" cy="507829"/>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Straight Arrow Connector 59">
              <a:extLst>
                <a:ext uri="{FF2B5EF4-FFF2-40B4-BE49-F238E27FC236}">
                  <a16:creationId xmlns:a16="http://schemas.microsoft.com/office/drawing/2014/main" id="{4EACD372-2E46-DEAE-7E88-9D02B3B9E9B7}"/>
                </a:ext>
              </a:extLst>
            </p:cNvPr>
            <p:cNvCxnSpPr>
              <a:cxnSpLocks/>
            </p:cNvCxnSpPr>
            <p:nvPr/>
          </p:nvCxnSpPr>
          <p:spPr>
            <a:xfrm flipH="1">
              <a:off x="3490051" y="4853566"/>
              <a:ext cx="1381429" cy="51340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9" name="Picture 164" descr="A red text on a white background&#10;&#10;AI-generated content may be incorrect.">
              <a:extLst>
                <a:ext uri="{FF2B5EF4-FFF2-40B4-BE49-F238E27FC236}">
                  <a16:creationId xmlns:a16="http://schemas.microsoft.com/office/drawing/2014/main" id="{DC249A27-01B3-B077-49F5-849A45BA14ED}"/>
                </a:ext>
              </a:extLst>
            </p:cNvPr>
            <p:cNvPicPr>
              <a:picLocks noChangeAspect="1"/>
            </p:cNvPicPr>
            <p:nvPr/>
          </p:nvPicPr>
          <p:blipFill>
            <a:blip r:embed="rId8" cstate="print">
              <a:extLst>
                <a:ext uri="{28A0092B-C50C-407E-A947-70E740481C1C}">
                  <a14:useLocalDpi xmlns:a14="http://schemas.microsoft.com/office/drawing/2010/main" val="0"/>
                </a:ext>
              </a:extLst>
            </a:blip>
            <a:srcRect l="8239" t="20664" r="7342" b="21490"/>
            <a:stretch/>
          </p:blipFill>
          <p:spPr>
            <a:xfrm>
              <a:off x="602804" y="4700048"/>
              <a:ext cx="1091492" cy="282845"/>
            </a:xfrm>
            <a:prstGeom prst="rect">
              <a:avLst/>
            </a:prstGeom>
          </p:spPr>
        </p:pic>
        <p:pic>
          <p:nvPicPr>
            <p:cNvPr id="130" name="Picture 2" descr="VDEh Betriebsforschungsinstitut GmbH">
              <a:extLst>
                <a:ext uri="{FF2B5EF4-FFF2-40B4-BE49-F238E27FC236}">
                  <a16:creationId xmlns:a16="http://schemas.microsoft.com/office/drawing/2014/main" id="{FBBE1777-19E1-478D-53F2-427AEE9AF42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716" t="11837" r="12268" b="13775"/>
            <a:stretch/>
          </p:blipFill>
          <p:spPr bwMode="auto">
            <a:xfrm>
              <a:off x="2169559" y="3026627"/>
              <a:ext cx="491388" cy="445693"/>
            </a:xfrm>
            <a:prstGeom prst="rect">
              <a:avLst/>
            </a:prstGeom>
            <a:solidFill>
              <a:schemeClr val="bg1"/>
            </a:solidFill>
          </p:spPr>
        </p:pic>
        <p:pic>
          <p:nvPicPr>
            <p:cNvPr id="134" name="Picture 2" descr="University of Oulu - LongITools LongITools">
              <a:extLst>
                <a:ext uri="{FF2B5EF4-FFF2-40B4-BE49-F238E27FC236}">
                  <a16:creationId xmlns:a16="http://schemas.microsoft.com/office/drawing/2014/main" id="{FF39DDF9-A362-E07C-C652-66BF226E68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54" t="6477" r="3769" b="14677"/>
            <a:stretch/>
          </p:blipFill>
          <p:spPr bwMode="auto">
            <a:xfrm>
              <a:off x="4966175" y="2512446"/>
              <a:ext cx="1700542" cy="440316"/>
            </a:xfrm>
            <a:prstGeom prst="rect">
              <a:avLst/>
            </a:prstGeom>
            <a:noFill/>
            <a:extLst>
              <a:ext uri="{909E8E84-426E-40DD-AFC4-6F175D3DCCD1}">
                <a14:hiddenFill xmlns:a14="http://schemas.microsoft.com/office/drawing/2010/main">
                  <a:solidFill>
                    <a:srgbClr val="FFFFFF"/>
                  </a:solidFill>
                </a14:hiddenFill>
              </a:ext>
            </a:extLst>
          </p:spPr>
        </p:pic>
        <p:pic>
          <p:nvPicPr>
            <p:cNvPr id="135" name="Immagine 134" descr="Immagine che contiene testo, Carattere, logo, Elementi grafici&#10;&#10;Il contenuto generato dall'IA potrebbe non essere corretto.">
              <a:extLst>
                <a:ext uri="{FF2B5EF4-FFF2-40B4-BE49-F238E27FC236}">
                  <a16:creationId xmlns:a16="http://schemas.microsoft.com/office/drawing/2014/main" id="{01886372-5DFB-869C-2975-961E07CF0593}"/>
                </a:ext>
              </a:extLst>
            </p:cNvPr>
            <p:cNvPicPr>
              <a:picLocks noChangeAspect="1"/>
            </p:cNvPicPr>
            <p:nvPr/>
          </p:nvPicPr>
          <p:blipFill>
            <a:blip r:embed="rId11"/>
            <a:srcRect b="40058"/>
            <a:stretch/>
          </p:blipFill>
          <p:spPr>
            <a:xfrm>
              <a:off x="4779794" y="3801599"/>
              <a:ext cx="1340215" cy="279984"/>
            </a:xfrm>
            <a:prstGeom prst="rect">
              <a:avLst/>
            </a:prstGeom>
          </p:spPr>
        </p:pic>
        <p:cxnSp>
          <p:nvCxnSpPr>
            <p:cNvPr id="136" name="Straight Arrow Connector 59">
              <a:extLst>
                <a:ext uri="{FF2B5EF4-FFF2-40B4-BE49-F238E27FC236}">
                  <a16:creationId xmlns:a16="http://schemas.microsoft.com/office/drawing/2014/main" id="{DB848EA4-B066-C232-F491-5F3F2A648B89}"/>
                </a:ext>
              </a:extLst>
            </p:cNvPr>
            <p:cNvCxnSpPr>
              <a:cxnSpLocks/>
              <a:stCxn id="129" idx="2"/>
            </p:cNvCxnSpPr>
            <p:nvPr/>
          </p:nvCxnSpPr>
          <p:spPr>
            <a:xfrm>
              <a:off x="1148550" y="4982893"/>
              <a:ext cx="596194" cy="4012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59">
              <a:extLst>
                <a:ext uri="{FF2B5EF4-FFF2-40B4-BE49-F238E27FC236}">
                  <a16:creationId xmlns:a16="http://schemas.microsoft.com/office/drawing/2014/main" id="{E572A79E-E95D-FB3C-EDD6-26D8D429096E}"/>
                </a:ext>
              </a:extLst>
            </p:cNvPr>
            <p:cNvCxnSpPr>
              <a:cxnSpLocks/>
              <a:endCxn id="49" idx="4"/>
            </p:cNvCxnSpPr>
            <p:nvPr/>
          </p:nvCxnSpPr>
          <p:spPr>
            <a:xfrm>
              <a:off x="2420384" y="3460334"/>
              <a:ext cx="409897" cy="35455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59">
              <a:extLst>
                <a:ext uri="{FF2B5EF4-FFF2-40B4-BE49-F238E27FC236}">
                  <a16:creationId xmlns:a16="http://schemas.microsoft.com/office/drawing/2014/main" id="{789BD0D9-A89A-420B-1D13-13CF72A95AED}"/>
                </a:ext>
              </a:extLst>
            </p:cNvPr>
            <p:cNvCxnSpPr>
              <a:cxnSpLocks/>
            </p:cNvCxnSpPr>
            <p:nvPr/>
          </p:nvCxnSpPr>
          <p:spPr>
            <a:xfrm>
              <a:off x="5360276" y="2279370"/>
              <a:ext cx="334501" cy="40411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59">
              <a:extLst>
                <a:ext uri="{FF2B5EF4-FFF2-40B4-BE49-F238E27FC236}">
                  <a16:creationId xmlns:a16="http://schemas.microsoft.com/office/drawing/2014/main" id="{C1208826-F128-1C8F-61FB-B7B1264BF3C9}"/>
                </a:ext>
              </a:extLst>
            </p:cNvPr>
            <p:cNvCxnSpPr>
              <a:cxnSpLocks/>
              <a:endCxn id="135" idx="1"/>
            </p:cNvCxnSpPr>
            <p:nvPr/>
          </p:nvCxnSpPr>
          <p:spPr>
            <a:xfrm flipV="1">
              <a:off x="3339866" y="3941591"/>
              <a:ext cx="1439928" cy="7045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01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45D5-1DF1-25F8-7F77-049AD2CB04B5}"/>
              </a:ext>
            </a:extLst>
          </p:cNvPr>
          <p:cNvSpPr>
            <a:spLocks noGrp="1"/>
          </p:cNvSpPr>
          <p:nvPr>
            <p:ph type="title"/>
          </p:nvPr>
        </p:nvSpPr>
        <p:spPr>
          <a:xfrm>
            <a:off x="6638618" y="980362"/>
            <a:ext cx="5424844" cy="1314045"/>
          </a:xfrm>
        </p:spPr>
        <p:txBody>
          <a:bodyPr/>
          <a:lstStyle/>
          <a:p>
            <a:r>
              <a:rPr lang="en-US" dirty="0"/>
              <a:t>SUNSHINE</a:t>
            </a:r>
            <a:br>
              <a:rPr lang="en-US" dirty="0"/>
            </a:br>
            <a:r>
              <a:rPr lang="en-US" sz="1800" b="1" dirty="0" err="1"/>
              <a:t>SU</a:t>
            </a:r>
            <a:r>
              <a:rPr lang="en-US" sz="1800" dirty="0" err="1"/>
              <a:t>stainable</a:t>
            </a:r>
            <a:r>
              <a:rPr lang="en-US" sz="1800" dirty="0"/>
              <a:t> </a:t>
            </a:r>
            <a:r>
              <a:rPr lang="en-US" sz="1800" b="1" dirty="0"/>
              <a:t>N</a:t>
            </a:r>
            <a:r>
              <a:rPr lang="en-US" sz="1800" dirty="0"/>
              <a:t>ew casting and rolling process monitoring/</a:t>
            </a:r>
            <a:r>
              <a:rPr lang="en-US" sz="1800" dirty="0" err="1"/>
              <a:t>sensoring</a:t>
            </a:r>
            <a:r>
              <a:rPr lang="en-US" sz="1800" dirty="0"/>
              <a:t> approach aimed at proper surface quality and </a:t>
            </a:r>
            <a:r>
              <a:rPr lang="en-US" sz="1800" b="1" dirty="0" err="1"/>
              <a:t>SH</a:t>
            </a:r>
            <a:r>
              <a:rPr lang="en-US" sz="1800" dirty="0" err="1"/>
              <a:t>ape</a:t>
            </a:r>
            <a:r>
              <a:rPr lang="en-US" sz="1800" dirty="0"/>
              <a:t> </a:t>
            </a:r>
            <a:r>
              <a:rPr lang="en-US" sz="1800" b="1" dirty="0"/>
              <a:t>IN </a:t>
            </a:r>
            <a:r>
              <a:rPr lang="en-US" sz="1800" dirty="0"/>
              <a:t>flat and long products, enabling </a:t>
            </a:r>
            <a:r>
              <a:rPr lang="en-US" sz="1800" b="1" dirty="0"/>
              <a:t>E</a:t>
            </a:r>
            <a:r>
              <a:rPr lang="en-US" sz="1800" dirty="0"/>
              <a:t>nergy savings and smart management in the casting/rolling operations</a:t>
            </a:r>
            <a:endParaRPr lang="en-IE" sz="1800" dirty="0"/>
          </a:p>
        </p:txBody>
      </p:sp>
      <p:sp>
        <p:nvSpPr>
          <p:cNvPr id="7" name="Content Placeholder 6">
            <a:extLst>
              <a:ext uri="{FF2B5EF4-FFF2-40B4-BE49-F238E27FC236}">
                <a16:creationId xmlns:a16="http://schemas.microsoft.com/office/drawing/2014/main" id="{3E04BA96-C8E6-EF9D-567D-863CB9C034A7}"/>
              </a:ext>
            </a:extLst>
          </p:cNvPr>
          <p:cNvSpPr>
            <a:spLocks noGrp="1"/>
          </p:cNvSpPr>
          <p:nvPr>
            <p:ph idx="1"/>
          </p:nvPr>
        </p:nvSpPr>
        <p:spPr>
          <a:xfrm>
            <a:off x="6638618" y="2634518"/>
            <a:ext cx="5602042" cy="2014853"/>
          </a:xfrm>
        </p:spPr>
        <p:txBody>
          <a:bodyPr/>
          <a:lstStyle/>
          <a:p>
            <a:pPr algn="l" rtl="0" fontAlgn="base"/>
            <a:r>
              <a:rPr lang="en-US" sz="1600" b="0" i="0" u="none" strike="noStrike" dirty="0">
                <a:solidFill>
                  <a:srgbClr val="2A2E3A"/>
                </a:solidFill>
                <a:effectLst/>
              </a:rPr>
              <a:t>Coordinator: </a:t>
            </a:r>
            <a:r>
              <a:rPr lang="en-US" sz="1600" b="1" i="0" u="none" strike="noStrike" dirty="0">
                <a:solidFill>
                  <a:schemeClr val="tx2"/>
                </a:solidFill>
                <a:effectLst/>
              </a:rPr>
              <a:t>Orlando Di Pietro – RINA-CSM</a:t>
            </a:r>
            <a:endParaRPr lang="en-US" sz="1600" b="0" i="0" u="none" strike="noStrike" dirty="0">
              <a:solidFill>
                <a:schemeClr val="tx2"/>
              </a:solidFill>
              <a:effectLst/>
            </a:endParaRPr>
          </a:p>
          <a:p>
            <a:pPr algn="l" rtl="0" fontAlgn="base"/>
            <a:r>
              <a:rPr lang="en-US" sz="1600" b="0" i="0" u="none" strike="noStrike" dirty="0">
                <a:solidFill>
                  <a:srgbClr val="2A2E3A"/>
                </a:solidFill>
                <a:effectLst/>
              </a:rPr>
              <a:t>Call:</a:t>
            </a:r>
            <a:r>
              <a:rPr lang="en-US" sz="1600" b="0" i="0" dirty="0">
                <a:solidFill>
                  <a:srgbClr val="000000"/>
                </a:solidFill>
                <a:effectLst/>
              </a:rPr>
              <a:t>​ </a:t>
            </a:r>
            <a:r>
              <a:rPr lang="en-US" sz="1600" b="1" i="0" dirty="0">
                <a:solidFill>
                  <a:schemeClr val="tx2"/>
                </a:solidFill>
                <a:effectLst/>
              </a:rPr>
              <a:t>RFCS-2017</a:t>
            </a:r>
          </a:p>
          <a:p>
            <a:pPr algn="l" rtl="0" fontAlgn="base"/>
            <a:r>
              <a:rPr lang="en-US" sz="1600" b="0" i="0" u="none" strike="noStrike" dirty="0">
                <a:solidFill>
                  <a:srgbClr val="2A2E3A"/>
                </a:solidFill>
                <a:effectLst/>
              </a:rPr>
              <a:t>Start date:</a:t>
            </a:r>
            <a:r>
              <a:rPr lang="en-US" sz="1600" b="0" i="0" dirty="0">
                <a:solidFill>
                  <a:srgbClr val="000000"/>
                </a:solidFill>
                <a:effectLst/>
              </a:rPr>
              <a:t>​ </a:t>
            </a:r>
            <a:r>
              <a:rPr lang="en-US" sz="1600" b="1" i="0" dirty="0">
                <a:solidFill>
                  <a:schemeClr val="tx2"/>
                </a:solidFill>
                <a:effectLst/>
              </a:rPr>
              <a:t>01/10/2024</a:t>
            </a:r>
          </a:p>
          <a:p>
            <a:pPr algn="l" rtl="0" fontAlgn="base"/>
            <a:r>
              <a:rPr lang="en-US" sz="1600" b="0" i="0" u="none" strike="noStrike" dirty="0">
                <a:solidFill>
                  <a:srgbClr val="2A2E3A"/>
                </a:solidFill>
                <a:effectLst/>
              </a:rPr>
              <a:t>End date:</a:t>
            </a:r>
            <a:r>
              <a:rPr lang="en-US" sz="1600" b="0" i="0" dirty="0">
                <a:solidFill>
                  <a:srgbClr val="000000"/>
                </a:solidFill>
                <a:effectLst/>
              </a:rPr>
              <a:t>​ </a:t>
            </a:r>
            <a:r>
              <a:rPr lang="en-US" sz="1600" b="1" i="0" dirty="0">
                <a:solidFill>
                  <a:schemeClr val="tx2"/>
                </a:solidFill>
                <a:effectLst/>
              </a:rPr>
              <a:t>31/03/2028</a:t>
            </a:r>
          </a:p>
          <a:p>
            <a:pPr algn="l" rtl="0" fontAlgn="base"/>
            <a:r>
              <a:rPr lang="en-US" sz="1600" b="0" i="0" u="none" strike="noStrike" dirty="0">
                <a:solidFill>
                  <a:srgbClr val="2A2E3A"/>
                </a:solidFill>
                <a:effectLst/>
              </a:rPr>
              <a:t>Total costs: </a:t>
            </a:r>
            <a:r>
              <a:rPr lang="en-US" sz="1600" b="1" i="0" u="none" strike="noStrike" dirty="0">
                <a:solidFill>
                  <a:schemeClr val="tx2"/>
                </a:solidFill>
                <a:effectLst/>
              </a:rPr>
              <a:t>3.702 863.60 €</a:t>
            </a:r>
            <a:endParaRPr lang="en-US" sz="1600" b="1" i="0" dirty="0">
              <a:solidFill>
                <a:schemeClr val="tx2"/>
              </a:solidFill>
              <a:effectLst/>
            </a:endParaRPr>
          </a:p>
          <a:p>
            <a:endParaRPr lang="en-GB" dirty="0"/>
          </a:p>
        </p:txBody>
      </p:sp>
      <p:sp>
        <p:nvSpPr>
          <p:cNvPr id="9" name="Rectangle 8">
            <a:extLst>
              <a:ext uri="{FF2B5EF4-FFF2-40B4-BE49-F238E27FC236}">
                <a16:creationId xmlns:a16="http://schemas.microsoft.com/office/drawing/2014/main" id="{A9410D49-9849-52D2-5F59-D03C5A979F96}"/>
              </a:ext>
            </a:extLst>
          </p:cNvPr>
          <p:cNvSpPr>
            <a:spLocks noGrp="1" noChangeArrowheads="1"/>
          </p:cNvSpPr>
          <p:nvPr/>
        </p:nvSpPr>
        <p:spPr>
          <a:xfrm>
            <a:off x="2682456" y="980362"/>
            <a:ext cx="5040312" cy="1245125"/>
          </a:xfrm>
          <a:prstGeom prst="rect">
            <a:avLst/>
          </a:prstGeom>
        </p:spPr>
        <p:txBody>
          <a:bodyPr vert="horz" wrap="none" lIns="91440" tIns="45720" rIns="91440" bIns="0" rtlCol="0" anchor="t" anchorCtr="0">
            <a:noAutofit/>
          </a:bodyPr>
          <a:lstStyle>
            <a:defPPr>
              <a:defRPr lang="en-US"/>
            </a:defPPr>
            <a:lvl1pPr marL="0" algn="l" defTabSz="914400" rtl="0" eaLnBrk="1" latinLnBrk="0" hangingPunct="1">
              <a:lnSpc>
                <a:spcPct val="90000"/>
              </a:lnSpc>
              <a:spcBef>
                <a:spcPct val="0"/>
              </a:spcBef>
              <a:buNone/>
              <a:defRPr sz="6000" b="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br>
              <a:rPr lang="fr-BE" altLang="en-US" sz="1800"/>
            </a:br>
            <a:br>
              <a:rPr lang="fr-BE" altLang="en-US" sz="1800"/>
            </a:br>
            <a:endParaRPr lang="en-GB" altLang="en-US" sz="2800"/>
          </a:p>
        </p:txBody>
      </p:sp>
      <p:sp>
        <p:nvSpPr>
          <p:cNvPr id="58" name="Freeform 125">
            <a:extLst>
              <a:ext uri="{FF2B5EF4-FFF2-40B4-BE49-F238E27FC236}">
                <a16:creationId xmlns:a16="http://schemas.microsoft.com/office/drawing/2014/main" id="{71619B0D-C22A-FD02-E8E6-3019A5F5F08F}"/>
              </a:ext>
            </a:extLst>
          </p:cNvPr>
          <p:cNvSpPr>
            <a:spLocks/>
          </p:cNvSpPr>
          <p:nvPr/>
        </p:nvSpPr>
        <p:spPr bwMode="auto">
          <a:xfrm>
            <a:off x="5306528" y="6549821"/>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cxnSp>
        <p:nvCxnSpPr>
          <p:cNvPr id="60" name="Straight Arrow Connector 59">
            <a:extLst>
              <a:ext uri="{FF2B5EF4-FFF2-40B4-BE49-F238E27FC236}">
                <a16:creationId xmlns:a16="http://schemas.microsoft.com/office/drawing/2014/main" id="{35E19054-1AE9-ACEE-B454-808AFCFAF82C}"/>
              </a:ext>
            </a:extLst>
          </p:cNvPr>
          <p:cNvCxnSpPr>
            <a:cxnSpLocks/>
          </p:cNvCxnSpPr>
          <p:nvPr/>
        </p:nvCxnSpPr>
        <p:spPr>
          <a:xfrm flipV="1">
            <a:off x="3004890" y="5658074"/>
            <a:ext cx="254015" cy="5125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96" name="Rectangle 1095">
            <a:extLst>
              <a:ext uri="{FF2B5EF4-FFF2-40B4-BE49-F238E27FC236}">
                <a16:creationId xmlns:a16="http://schemas.microsoft.com/office/drawing/2014/main" id="{819F8207-F694-5D3D-9280-AD1E3115F62D}"/>
              </a:ext>
            </a:extLst>
          </p:cNvPr>
          <p:cNvSpPr/>
          <p:nvPr/>
        </p:nvSpPr>
        <p:spPr>
          <a:xfrm>
            <a:off x="10502537" y="5885957"/>
            <a:ext cx="1684871" cy="794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5" name="Picture 1094" descr="Blue text on a black background&#10;&#10;AI-generated content may be incorrect.">
            <a:extLst>
              <a:ext uri="{FF2B5EF4-FFF2-40B4-BE49-F238E27FC236}">
                <a16:creationId xmlns:a16="http://schemas.microsoft.com/office/drawing/2014/main" id="{9F1A7E38-E908-DC95-D592-59E93BBA1857}"/>
              </a:ext>
            </a:extLst>
          </p:cNvPr>
          <p:cNvPicPr>
            <a:picLocks noChangeAspect="1"/>
          </p:cNvPicPr>
          <p:nvPr/>
        </p:nvPicPr>
        <p:blipFill>
          <a:blip r:embed="rId2"/>
          <a:stretch>
            <a:fillRect/>
          </a:stretch>
        </p:blipFill>
        <p:spPr>
          <a:xfrm>
            <a:off x="9143891" y="5876493"/>
            <a:ext cx="2711059" cy="604871"/>
          </a:xfrm>
          <a:prstGeom prst="rect">
            <a:avLst/>
          </a:prstGeom>
        </p:spPr>
      </p:pic>
      <p:pic>
        <p:nvPicPr>
          <p:cNvPr id="1141" name="Picture 2">
            <a:extLst>
              <a:ext uri="{FF2B5EF4-FFF2-40B4-BE49-F238E27FC236}">
                <a16:creationId xmlns:a16="http://schemas.microsoft.com/office/drawing/2014/main" id="{B4900860-82B2-F36E-B48B-3AC7AB96C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05" y="451937"/>
            <a:ext cx="2552580" cy="5850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77024321-7D42-B4F2-840B-F5E3FC348876}"/>
              </a:ext>
            </a:extLst>
          </p:cNvPr>
          <p:cNvGrpSpPr/>
          <p:nvPr/>
        </p:nvGrpSpPr>
        <p:grpSpPr>
          <a:xfrm>
            <a:off x="602804" y="272724"/>
            <a:ext cx="6063913" cy="6375059"/>
            <a:chOff x="602804" y="272724"/>
            <a:chExt cx="6063913" cy="6375059"/>
          </a:xfrm>
        </p:grpSpPr>
        <p:sp>
          <p:nvSpPr>
            <p:cNvPr id="10" name="Freeform 6">
              <a:extLst>
                <a:ext uri="{FF2B5EF4-FFF2-40B4-BE49-F238E27FC236}">
                  <a16:creationId xmlns:a16="http://schemas.microsoft.com/office/drawing/2014/main" id="{F562D4F7-088C-439A-CF26-FE0F6E990968}"/>
                </a:ext>
              </a:extLst>
            </p:cNvPr>
            <p:cNvSpPr>
              <a:spLocks/>
            </p:cNvSpPr>
            <p:nvPr/>
          </p:nvSpPr>
          <p:spPr bwMode="auto">
            <a:xfrm>
              <a:off x="2202257" y="5483900"/>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7">
              <a:extLst>
                <a:ext uri="{FF2B5EF4-FFF2-40B4-BE49-F238E27FC236}">
                  <a16:creationId xmlns:a16="http://schemas.microsoft.com/office/drawing/2014/main" id="{FBD91C7A-29BD-2ADE-6D31-93FC50E609EA}"/>
                </a:ext>
              </a:extLst>
            </p:cNvPr>
            <p:cNvSpPr>
              <a:spLocks noEditPoints="1"/>
            </p:cNvSpPr>
            <p:nvPr/>
          </p:nvSpPr>
          <p:spPr bwMode="auto">
            <a:xfrm>
              <a:off x="1044389" y="3596718"/>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75196F30-DDBD-A939-D6C7-333E8DA965DE}"/>
                </a:ext>
              </a:extLst>
            </p:cNvPr>
            <p:cNvSpPr>
              <a:spLocks noEditPoints="1"/>
            </p:cNvSpPr>
            <p:nvPr/>
          </p:nvSpPr>
          <p:spPr bwMode="auto">
            <a:xfrm>
              <a:off x="2386146" y="4184222"/>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262CFD19-A6C2-A3D1-AC90-DF0827D617B3}"/>
                </a:ext>
              </a:extLst>
            </p:cNvPr>
            <p:cNvSpPr>
              <a:spLocks/>
            </p:cNvSpPr>
            <p:nvPr/>
          </p:nvSpPr>
          <p:spPr bwMode="auto">
            <a:xfrm>
              <a:off x="2694702" y="4385252"/>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99065BD8-9237-F1FF-1C07-D2F92D05B130}"/>
                </a:ext>
              </a:extLst>
            </p:cNvPr>
            <p:cNvSpPr>
              <a:spLocks/>
            </p:cNvSpPr>
            <p:nvPr/>
          </p:nvSpPr>
          <p:spPr bwMode="auto">
            <a:xfrm>
              <a:off x="2721194" y="4748350"/>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Line 12">
              <a:extLst>
                <a:ext uri="{FF2B5EF4-FFF2-40B4-BE49-F238E27FC236}">
                  <a16:creationId xmlns:a16="http://schemas.microsoft.com/office/drawing/2014/main" id="{FDA80683-973F-8BF9-CCFD-ECD7C7E078F6}"/>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3">
              <a:extLst>
                <a:ext uri="{FF2B5EF4-FFF2-40B4-BE49-F238E27FC236}">
                  <a16:creationId xmlns:a16="http://schemas.microsoft.com/office/drawing/2014/main" id="{945029C8-A5DB-AF4A-75ED-0E08C89AD58E}"/>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B770DB11-4913-F4C9-5403-F73F27061562}"/>
                </a:ext>
              </a:extLst>
            </p:cNvPr>
            <p:cNvSpPr>
              <a:spLocks/>
            </p:cNvSpPr>
            <p:nvPr/>
          </p:nvSpPr>
          <p:spPr bwMode="auto">
            <a:xfrm>
              <a:off x="3054685" y="4558229"/>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5A2BBA34-7976-79A7-68A6-2CC481E081FC}"/>
                </a:ext>
              </a:extLst>
            </p:cNvPr>
            <p:cNvSpPr>
              <a:spLocks/>
            </p:cNvSpPr>
            <p:nvPr/>
          </p:nvSpPr>
          <p:spPr bwMode="auto">
            <a:xfrm>
              <a:off x="3056243" y="4812243"/>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9" name="Group 18">
              <a:extLst>
                <a:ext uri="{FF2B5EF4-FFF2-40B4-BE49-F238E27FC236}">
                  <a16:creationId xmlns:a16="http://schemas.microsoft.com/office/drawing/2014/main" id="{55DB76B0-4DEF-CD58-9917-7A64500AE8E8}"/>
                </a:ext>
              </a:extLst>
            </p:cNvPr>
            <p:cNvGrpSpPr/>
            <p:nvPr/>
          </p:nvGrpSpPr>
          <p:grpSpPr>
            <a:xfrm>
              <a:off x="1597610" y="4229414"/>
              <a:ext cx="1444607" cy="1429022"/>
              <a:chOff x="1554491" y="4533230"/>
              <a:chExt cx="774055" cy="765705"/>
            </a:xfrm>
            <a:solidFill>
              <a:schemeClr val="accent1">
                <a:lumMod val="60000"/>
                <a:lumOff val="40000"/>
              </a:schemeClr>
            </a:solidFill>
          </p:grpSpPr>
          <p:sp>
            <p:nvSpPr>
              <p:cNvPr id="1090" name="Freeform 16">
                <a:extLst>
                  <a:ext uri="{FF2B5EF4-FFF2-40B4-BE49-F238E27FC236}">
                    <a16:creationId xmlns:a16="http://schemas.microsoft.com/office/drawing/2014/main" id="{C832AF26-353E-D77D-FD23-D72AFCFC71F5}"/>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1" name="Freeform 17">
                <a:extLst>
                  <a:ext uri="{FF2B5EF4-FFF2-40B4-BE49-F238E27FC236}">
                    <a16:creationId xmlns:a16="http://schemas.microsoft.com/office/drawing/2014/main" id="{235C2DA4-FB96-EE95-5747-BE25B252640F}"/>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0" name="Group 19">
              <a:extLst>
                <a:ext uri="{FF2B5EF4-FFF2-40B4-BE49-F238E27FC236}">
                  <a16:creationId xmlns:a16="http://schemas.microsoft.com/office/drawing/2014/main" id="{5CA394EE-18C6-A9C1-8E58-CBEF63A6EF51}"/>
                </a:ext>
              </a:extLst>
            </p:cNvPr>
            <p:cNvGrpSpPr/>
            <p:nvPr/>
          </p:nvGrpSpPr>
          <p:grpSpPr>
            <a:xfrm>
              <a:off x="2772619" y="4849645"/>
              <a:ext cx="1122026" cy="1499147"/>
              <a:chOff x="2184089" y="4865565"/>
              <a:chExt cx="601208" cy="803280"/>
            </a:xfrm>
            <a:solidFill>
              <a:srgbClr val="FFFF00"/>
            </a:solidFill>
          </p:grpSpPr>
          <p:sp>
            <p:nvSpPr>
              <p:cNvPr id="1087" name="Freeform 24">
                <a:extLst>
                  <a:ext uri="{FF2B5EF4-FFF2-40B4-BE49-F238E27FC236}">
                    <a16:creationId xmlns:a16="http://schemas.microsoft.com/office/drawing/2014/main" id="{030D4CB3-9C06-00E2-4E2E-11F15F8731BD}"/>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8" name="Freeform 25">
                <a:extLst>
                  <a:ext uri="{FF2B5EF4-FFF2-40B4-BE49-F238E27FC236}">
                    <a16:creationId xmlns:a16="http://schemas.microsoft.com/office/drawing/2014/main" id="{9C4D22D2-8CFA-0DC1-AE74-0100912D8A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9" name="Freeform 26">
                <a:extLst>
                  <a:ext uri="{FF2B5EF4-FFF2-40B4-BE49-F238E27FC236}">
                    <a16:creationId xmlns:a16="http://schemas.microsoft.com/office/drawing/2014/main" id="{F0EBA7B7-CF03-7B14-716B-102012E5F70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1" name="Freeform 27">
              <a:extLst>
                <a:ext uri="{FF2B5EF4-FFF2-40B4-BE49-F238E27FC236}">
                  <a16:creationId xmlns:a16="http://schemas.microsoft.com/office/drawing/2014/main" id="{0FE2A3EE-7678-B113-AA2A-6D5FE3BA6D3E}"/>
                </a:ext>
              </a:extLst>
            </p:cNvPr>
            <p:cNvSpPr>
              <a:spLocks noEditPoints="1"/>
            </p:cNvSpPr>
            <p:nvPr/>
          </p:nvSpPr>
          <p:spPr bwMode="auto">
            <a:xfrm>
              <a:off x="3531547" y="3631002"/>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eform 28">
              <a:extLst>
                <a:ext uri="{FF2B5EF4-FFF2-40B4-BE49-F238E27FC236}">
                  <a16:creationId xmlns:a16="http://schemas.microsoft.com/office/drawing/2014/main" id="{5778E110-8B3E-7A63-D3E4-D248341339E1}"/>
                </a:ext>
              </a:extLst>
            </p:cNvPr>
            <p:cNvSpPr>
              <a:spLocks noEditPoints="1"/>
            </p:cNvSpPr>
            <p:nvPr/>
          </p:nvSpPr>
          <p:spPr bwMode="auto">
            <a:xfrm>
              <a:off x="3339866" y="4237207"/>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eform 29">
              <a:extLst>
                <a:ext uri="{FF2B5EF4-FFF2-40B4-BE49-F238E27FC236}">
                  <a16:creationId xmlns:a16="http://schemas.microsoft.com/office/drawing/2014/main" id="{63EDC701-5EB1-F710-5CCE-CA7D96B6D2A5}"/>
                </a:ext>
              </a:extLst>
            </p:cNvPr>
            <p:cNvSpPr>
              <a:spLocks/>
            </p:cNvSpPr>
            <p:nvPr/>
          </p:nvSpPr>
          <p:spPr bwMode="auto">
            <a:xfrm>
              <a:off x="3796468" y="4470961"/>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0">
              <a:extLst>
                <a:ext uri="{FF2B5EF4-FFF2-40B4-BE49-F238E27FC236}">
                  <a16:creationId xmlns:a16="http://schemas.microsoft.com/office/drawing/2014/main" id="{25B6DB82-AD24-A5C2-D27C-6DE552F8E8B1}"/>
                </a:ext>
              </a:extLst>
            </p:cNvPr>
            <p:cNvSpPr>
              <a:spLocks noEditPoints="1"/>
            </p:cNvSpPr>
            <p:nvPr/>
          </p:nvSpPr>
          <p:spPr bwMode="auto">
            <a:xfrm>
              <a:off x="3718550" y="4629914"/>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1">
              <a:extLst>
                <a:ext uri="{FF2B5EF4-FFF2-40B4-BE49-F238E27FC236}">
                  <a16:creationId xmlns:a16="http://schemas.microsoft.com/office/drawing/2014/main" id="{F23C62DA-3C78-8AE2-39DA-F664BD504981}"/>
                </a:ext>
              </a:extLst>
            </p:cNvPr>
            <p:cNvSpPr>
              <a:spLocks/>
            </p:cNvSpPr>
            <p:nvPr/>
          </p:nvSpPr>
          <p:spPr bwMode="auto">
            <a:xfrm>
              <a:off x="3434927" y="4873021"/>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2">
              <a:extLst>
                <a:ext uri="{FF2B5EF4-FFF2-40B4-BE49-F238E27FC236}">
                  <a16:creationId xmlns:a16="http://schemas.microsoft.com/office/drawing/2014/main" id="{97E2C7F5-8E51-8860-4219-53EC59D3E1E3}"/>
                </a:ext>
              </a:extLst>
            </p:cNvPr>
            <p:cNvSpPr>
              <a:spLocks noEditPoints="1"/>
            </p:cNvSpPr>
            <p:nvPr/>
          </p:nvSpPr>
          <p:spPr bwMode="auto">
            <a:xfrm>
              <a:off x="3439603" y="4929120"/>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3">
              <a:extLst>
                <a:ext uri="{FF2B5EF4-FFF2-40B4-BE49-F238E27FC236}">
                  <a16:creationId xmlns:a16="http://schemas.microsoft.com/office/drawing/2014/main" id="{36A69AA8-130E-69D2-3DA5-E264C6016D06}"/>
                </a:ext>
              </a:extLst>
            </p:cNvPr>
            <p:cNvSpPr>
              <a:spLocks noEditPoints="1"/>
            </p:cNvSpPr>
            <p:nvPr/>
          </p:nvSpPr>
          <p:spPr bwMode="auto">
            <a:xfrm>
              <a:off x="4302938" y="5287544"/>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4">
              <a:extLst>
                <a:ext uri="{FF2B5EF4-FFF2-40B4-BE49-F238E27FC236}">
                  <a16:creationId xmlns:a16="http://schemas.microsoft.com/office/drawing/2014/main" id="{E5008AE1-E2AF-55CD-0DD4-61994F651B62}"/>
                </a:ext>
              </a:extLst>
            </p:cNvPr>
            <p:cNvSpPr>
              <a:spLocks/>
            </p:cNvSpPr>
            <p:nvPr/>
          </p:nvSpPr>
          <p:spPr bwMode="auto">
            <a:xfrm>
              <a:off x="4100351" y="4675107"/>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7">
              <a:extLst>
                <a:ext uri="{FF2B5EF4-FFF2-40B4-BE49-F238E27FC236}">
                  <a16:creationId xmlns:a16="http://schemas.microsoft.com/office/drawing/2014/main" id="{1E4E5B7B-73C0-F998-2F69-45CB61A88C72}"/>
                </a:ext>
              </a:extLst>
            </p:cNvPr>
            <p:cNvSpPr>
              <a:spLocks/>
            </p:cNvSpPr>
            <p:nvPr/>
          </p:nvSpPr>
          <p:spPr bwMode="auto">
            <a:xfrm>
              <a:off x="4235930" y="3344263"/>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9">
              <a:extLst>
                <a:ext uri="{FF2B5EF4-FFF2-40B4-BE49-F238E27FC236}">
                  <a16:creationId xmlns:a16="http://schemas.microsoft.com/office/drawing/2014/main" id="{DF696E34-403A-EDD5-D6B4-5EC11DF5E69F}"/>
                </a:ext>
              </a:extLst>
            </p:cNvPr>
            <p:cNvSpPr>
              <a:spLocks/>
            </p:cNvSpPr>
            <p:nvPr/>
          </p:nvSpPr>
          <p:spPr bwMode="auto">
            <a:xfrm>
              <a:off x="4221905" y="3049731"/>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1" name="Group 30">
              <a:extLst>
                <a:ext uri="{FF2B5EF4-FFF2-40B4-BE49-F238E27FC236}">
                  <a16:creationId xmlns:a16="http://schemas.microsoft.com/office/drawing/2014/main" id="{8CF92BA6-D7A3-686F-D927-5C148FA13314}"/>
                </a:ext>
              </a:extLst>
            </p:cNvPr>
            <p:cNvGrpSpPr/>
            <p:nvPr/>
          </p:nvGrpSpPr>
          <p:grpSpPr>
            <a:xfrm>
              <a:off x="4310739" y="2748967"/>
              <a:ext cx="635816" cy="405176"/>
              <a:chOff x="3008245" y="3739970"/>
              <a:chExt cx="340685" cy="217103"/>
            </a:xfrm>
            <a:solidFill>
              <a:schemeClr val="accent1">
                <a:lumMod val="60000"/>
                <a:lumOff val="40000"/>
              </a:schemeClr>
            </a:solidFill>
          </p:grpSpPr>
          <p:sp>
            <p:nvSpPr>
              <p:cNvPr id="1084" name="Freeform 40">
                <a:extLst>
                  <a:ext uri="{FF2B5EF4-FFF2-40B4-BE49-F238E27FC236}">
                    <a16:creationId xmlns:a16="http://schemas.microsoft.com/office/drawing/2014/main" id="{C727A40D-B21C-0F0F-6E9A-B111318EA174}"/>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5" name="Freeform 41">
                <a:extLst>
                  <a:ext uri="{FF2B5EF4-FFF2-40B4-BE49-F238E27FC236}">
                    <a16:creationId xmlns:a16="http://schemas.microsoft.com/office/drawing/2014/main" id="{96D32E3A-8617-843F-F8F1-55A449FC921E}"/>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6" name="Freeform 42">
                <a:extLst>
                  <a:ext uri="{FF2B5EF4-FFF2-40B4-BE49-F238E27FC236}">
                    <a16:creationId xmlns:a16="http://schemas.microsoft.com/office/drawing/2014/main" id="{2E6F7661-6D5D-5CD1-D7E6-DAB012A288C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2" name="Group 31">
              <a:extLst>
                <a:ext uri="{FF2B5EF4-FFF2-40B4-BE49-F238E27FC236}">
                  <a16:creationId xmlns:a16="http://schemas.microsoft.com/office/drawing/2014/main" id="{A30E5CB5-BFEA-A3B7-1202-FE0494630DB4}"/>
                </a:ext>
              </a:extLst>
            </p:cNvPr>
            <p:cNvGrpSpPr/>
            <p:nvPr/>
          </p:nvGrpSpPr>
          <p:grpSpPr>
            <a:xfrm>
              <a:off x="4061339" y="5664795"/>
              <a:ext cx="838395" cy="869581"/>
              <a:chOff x="2874643" y="5302275"/>
              <a:chExt cx="449236" cy="465937"/>
            </a:xfrm>
            <a:solidFill>
              <a:schemeClr val="accent1">
                <a:lumMod val="60000"/>
                <a:lumOff val="40000"/>
              </a:schemeClr>
            </a:solidFill>
          </p:grpSpPr>
          <p:sp>
            <p:nvSpPr>
              <p:cNvPr id="1067" name="Freeform 57">
                <a:extLst>
                  <a:ext uri="{FF2B5EF4-FFF2-40B4-BE49-F238E27FC236}">
                    <a16:creationId xmlns:a16="http://schemas.microsoft.com/office/drawing/2014/main" id="{0D1AB4A1-3C0E-8473-A141-D0188DDCFA53}"/>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68" name="Group 1067">
                <a:extLst>
                  <a:ext uri="{FF2B5EF4-FFF2-40B4-BE49-F238E27FC236}">
                    <a16:creationId xmlns:a16="http://schemas.microsoft.com/office/drawing/2014/main" id="{EBF064F7-A9EE-B1DB-5938-953AD4A0D4D9}"/>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4FF0E54E-203A-0025-5523-F90C1101CCA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0" name="Freeform 44">
                  <a:extLst>
                    <a:ext uri="{FF2B5EF4-FFF2-40B4-BE49-F238E27FC236}">
                      <a16:creationId xmlns:a16="http://schemas.microsoft.com/office/drawing/2014/main" id="{BCF6D506-C5A4-4F22-5FD8-D9BF794696EB}"/>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1" name="Freeform 45">
                  <a:extLst>
                    <a:ext uri="{FF2B5EF4-FFF2-40B4-BE49-F238E27FC236}">
                      <a16:creationId xmlns:a16="http://schemas.microsoft.com/office/drawing/2014/main" id="{75668FEB-562E-24B6-4314-DC5E0020283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2" name="Freeform 46">
                  <a:extLst>
                    <a:ext uri="{FF2B5EF4-FFF2-40B4-BE49-F238E27FC236}">
                      <a16:creationId xmlns:a16="http://schemas.microsoft.com/office/drawing/2014/main" id="{E7070C4E-F9EB-EF2F-0B3F-263476EAA15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3" name="Freeform 47">
                  <a:extLst>
                    <a:ext uri="{FF2B5EF4-FFF2-40B4-BE49-F238E27FC236}">
                      <a16:creationId xmlns:a16="http://schemas.microsoft.com/office/drawing/2014/main" id="{663DFE24-A0BE-8429-4071-B33849062C96}"/>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4" name="Freeform 48">
                  <a:extLst>
                    <a:ext uri="{FF2B5EF4-FFF2-40B4-BE49-F238E27FC236}">
                      <a16:creationId xmlns:a16="http://schemas.microsoft.com/office/drawing/2014/main" id="{D62B76DD-B5D3-5119-51B8-CA9C82E0A37A}"/>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5" name="Freeform 49">
                  <a:extLst>
                    <a:ext uri="{FF2B5EF4-FFF2-40B4-BE49-F238E27FC236}">
                      <a16:creationId xmlns:a16="http://schemas.microsoft.com/office/drawing/2014/main" id="{C1EE2A80-242B-F07B-1EBE-C61179093F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6" name="Freeform 50">
                  <a:extLst>
                    <a:ext uri="{FF2B5EF4-FFF2-40B4-BE49-F238E27FC236}">
                      <a16:creationId xmlns:a16="http://schemas.microsoft.com/office/drawing/2014/main" id="{9124858C-4E12-60C1-0348-9F81859B982E}"/>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7" name="Freeform 51">
                  <a:extLst>
                    <a:ext uri="{FF2B5EF4-FFF2-40B4-BE49-F238E27FC236}">
                      <a16:creationId xmlns:a16="http://schemas.microsoft.com/office/drawing/2014/main" id="{89A2C70C-6A15-2E8B-D3D2-40B29C75F3E7}"/>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8" name="Freeform 52">
                  <a:extLst>
                    <a:ext uri="{FF2B5EF4-FFF2-40B4-BE49-F238E27FC236}">
                      <a16:creationId xmlns:a16="http://schemas.microsoft.com/office/drawing/2014/main" id="{5A61EEAE-5D31-6834-1FFE-A66250A23D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9" name="Freeform 53">
                  <a:extLst>
                    <a:ext uri="{FF2B5EF4-FFF2-40B4-BE49-F238E27FC236}">
                      <a16:creationId xmlns:a16="http://schemas.microsoft.com/office/drawing/2014/main" id="{9A9317A1-0954-27AA-702F-D74E3B4CC1E5}"/>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0" name="Freeform 54">
                  <a:extLst>
                    <a:ext uri="{FF2B5EF4-FFF2-40B4-BE49-F238E27FC236}">
                      <a16:creationId xmlns:a16="http://schemas.microsoft.com/office/drawing/2014/main" id="{F0DC89C7-BDC4-223C-73EC-8DC1ED6955CB}"/>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1" name="Freeform 55">
                  <a:extLst>
                    <a:ext uri="{FF2B5EF4-FFF2-40B4-BE49-F238E27FC236}">
                      <a16:creationId xmlns:a16="http://schemas.microsoft.com/office/drawing/2014/main" id="{2747EC4A-279C-0C33-CC54-1954AF0D0466}"/>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2" name="Freeform 56">
                  <a:extLst>
                    <a:ext uri="{FF2B5EF4-FFF2-40B4-BE49-F238E27FC236}">
                      <a16:creationId xmlns:a16="http://schemas.microsoft.com/office/drawing/2014/main" id="{C920C72D-1FEA-EFB2-384F-9C33533685D9}"/>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3" name="Freeform 58">
                  <a:extLst>
                    <a:ext uri="{FF2B5EF4-FFF2-40B4-BE49-F238E27FC236}">
                      <a16:creationId xmlns:a16="http://schemas.microsoft.com/office/drawing/2014/main" id="{15602DF4-D116-FBBA-A83E-6665C8809652}"/>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3" name="Freeform 60">
              <a:extLst>
                <a:ext uri="{FF2B5EF4-FFF2-40B4-BE49-F238E27FC236}">
                  <a16:creationId xmlns:a16="http://schemas.microsoft.com/office/drawing/2014/main" id="{35926EAC-69EF-73EE-3039-47C7B16862D8}"/>
                </a:ext>
              </a:extLst>
            </p:cNvPr>
            <p:cNvSpPr>
              <a:spLocks/>
            </p:cNvSpPr>
            <p:nvPr/>
          </p:nvSpPr>
          <p:spPr bwMode="auto">
            <a:xfrm>
              <a:off x="3252599" y="561022"/>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61">
              <a:extLst>
                <a:ext uri="{FF2B5EF4-FFF2-40B4-BE49-F238E27FC236}">
                  <a16:creationId xmlns:a16="http://schemas.microsoft.com/office/drawing/2014/main" id="{18D2FA52-0545-90E5-39AA-823A57B822AC}"/>
                </a:ext>
              </a:extLst>
            </p:cNvPr>
            <p:cNvSpPr>
              <a:spLocks/>
            </p:cNvSpPr>
            <p:nvPr/>
          </p:nvSpPr>
          <p:spPr bwMode="auto">
            <a:xfrm>
              <a:off x="3944515" y="3065316"/>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2">
              <a:extLst>
                <a:ext uri="{FF2B5EF4-FFF2-40B4-BE49-F238E27FC236}">
                  <a16:creationId xmlns:a16="http://schemas.microsoft.com/office/drawing/2014/main" id="{A1434CFC-0B1C-3B36-7349-B591EDFBD4AC}"/>
                </a:ext>
              </a:extLst>
            </p:cNvPr>
            <p:cNvSpPr>
              <a:spLocks noEditPoints="1"/>
            </p:cNvSpPr>
            <p:nvPr/>
          </p:nvSpPr>
          <p:spPr bwMode="auto">
            <a:xfrm>
              <a:off x="4164243" y="272724"/>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92">
              <a:extLst>
                <a:ext uri="{FF2B5EF4-FFF2-40B4-BE49-F238E27FC236}">
                  <a16:creationId xmlns:a16="http://schemas.microsoft.com/office/drawing/2014/main" id="{9398E59A-7788-A284-7BAB-B5D6B45DC7EB}"/>
                </a:ext>
              </a:extLst>
            </p:cNvPr>
            <p:cNvSpPr>
              <a:spLocks/>
            </p:cNvSpPr>
            <p:nvPr/>
          </p:nvSpPr>
          <p:spPr bwMode="auto">
            <a:xfrm>
              <a:off x="1070881" y="5566494"/>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7" name="Group 36">
              <a:extLst>
                <a:ext uri="{FF2B5EF4-FFF2-40B4-BE49-F238E27FC236}">
                  <a16:creationId xmlns:a16="http://schemas.microsoft.com/office/drawing/2014/main" id="{78751B0D-2312-8A15-8C34-E6ADB6CE066F}"/>
                </a:ext>
              </a:extLst>
            </p:cNvPr>
            <p:cNvGrpSpPr/>
            <p:nvPr/>
          </p:nvGrpSpPr>
          <p:grpSpPr>
            <a:xfrm>
              <a:off x="1070881" y="5343646"/>
              <a:ext cx="1369805" cy="1044104"/>
              <a:chOff x="1272257" y="5130263"/>
              <a:chExt cx="733974" cy="559457"/>
            </a:xfrm>
            <a:solidFill>
              <a:schemeClr val="accent1">
                <a:lumMod val="60000"/>
                <a:lumOff val="40000"/>
              </a:schemeClr>
            </a:solidFill>
          </p:grpSpPr>
          <p:sp>
            <p:nvSpPr>
              <p:cNvPr id="1063" name="Freeform 93">
                <a:extLst>
                  <a:ext uri="{FF2B5EF4-FFF2-40B4-BE49-F238E27FC236}">
                    <a16:creationId xmlns:a16="http://schemas.microsoft.com/office/drawing/2014/main" id="{005DC8A6-6288-C001-7BCB-961140FBF6E3}"/>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4" name="Freeform 94">
                <a:extLst>
                  <a:ext uri="{FF2B5EF4-FFF2-40B4-BE49-F238E27FC236}">
                    <a16:creationId xmlns:a16="http://schemas.microsoft.com/office/drawing/2014/main" id="{607AF844-9AA8-F868-E01A-2CAFCFB5B6EC}"/>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5" name="Freeform 95">
                <a:extLst>
                  <a:ext uri="{FF2B5EF4-FFF2-40B4-BE49-F238E27FC236}">
                    <a16:creationId xmlns:a16="http://schemas.microsoft.com/office/drawing/2014/main" id="{2978C3E6-4A46-B9B8-6CAB-366CD95BC2A6}"/>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6" name="Freeform 96">
                <a:extLst>
                  <a:ext uri="{FF2B5EF4-FFF2-40B4-BE49-F238E27FC236}">
                    <a16:creationId xmlns:a16="http://schemas.microsoft.com/office/drawing/2014/main" id="{91273980-9481-71DB-78E3-A242561FE89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8" name="Freeform 99">
              <a:extLst>
                <a:ext uri="{FF2B5EF4-FFF2-40B4-BE49-F238E27FC236}">
                  <a16:creationId xmlns:a16="http://schemas.microsoft.com/office/drawing/2014/main" id="{E53FBB07-91A2-CB22-B84C-6C613F1877BD}"/>
                </a:ext>
              </a:extLst>
            </p:cNvPr>
            <p:cNvSpPr>
              <a:spLocks/>
            </p:cNvSpPr>
            <p:nvPr/>
          </p:nvSpPr>
          <p:spPr bwMode="auto">
            <a:xfrm>
              <a:off x="2629250" y="3877225"/>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102">
              <a:extLst>
                <a:ext uri="{FF2B5EF4-FFF2-40B4-BE49-F238E27FC236}">
                  <a16:creationId xmlns:a16="http://schemas.microsoft.com/office/drawing/2014/main" id="{621F9E78-034B-39DC-8BCA-70CD4CC6816F}"/>
                </a:ext>
              </a:extLst>
            </p:cNvPr>
            <p:cNvSpPr>
              <a:spLocks/>
            </p:cNvSpPr>
            <p:nvPr/>
          </p:nvSpPr>
          <p:spPr bwMode="auto">
            <a:xfrm>
              <a:off x="2752361" y="3844499"/>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0" name="Group 39">
              <a:extLst>
                <a:ext uri="{FF2B5EF4-FFF2-40B4-BE49-F238E27FC236}">
                  <a16:creationId xmlns:a16="http://schemas.microsoft.com/office/drawing/2014/main" id="{44DBDF0D-2533-CC22-62F7-7D5B3B0E014B}"/>
                </a:ext>
              </a:extLst>
            </p:cNvPr>
            <p:cNvGrpSpPr/>
            <p:nvPr/>
          </p:nvGrpSpPr>
          <p:grpSpPr>
            <a:xfrm>
              <a:off x="1282837" y="2575995"/>
              <a:ext cx="964636" cy="1913676"/>
              <a:chOff x="1385819" y="3647284"/>
              <a:chExt cx="516872" cy="1025394"/>
            </a:xfrm>
            <a:solidFill>
              <a:schemeClr val="accent1">
                <a:lumMod val="60000"/>
                <a:lumOff val="40000"/>
              </a:schemeClr>
            </a:solidFill>
          </p:grpSpPr>
          <p:sp>
            <p:nvSpPr>
              <p:cNvPr id="1033" name="Freeform 71">
                <a:extLst>
                  <a:ext uri="{FF2B5EF4-FFF2-40B4-BE49-F238E27FC236}">
                    <a16:creationId xmlns:a16="http://schemas.microsoft.com/office/drawing/2014/main" id="{E0CDBA5E-8A01-9574-6B71-78E810B7AFAC}"/>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34" name="Group 1033">
                <a:extLst>
                  <a:ext uri="{FF2B5EF4-FFF2-40B4-BE49-F238E27FC236}">
                    <a16:creationId xmlns:a16="http://schemas.microsoft.com/office/drawing/2014/main" id="{F6DFE2C1-E4C5-AE29-D1D2-201F9E60E20F}"/>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85FACF9E-D1EF-3219-888B-9BBCBD5FBAA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6" name="Freeform 74">
                  <a:extLst>
                    <a:ext uri="{FF2B5EF4-FFF2-40B4-BE49-F238E27FC236}">
                      <a16:creationId xmlns:a16="http://schemas.microsoft.com/office/drawing/2014/main" id="{064FE948-5909-96C4-D298-83CFAE9B0FD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7" name="Freeform 66">
                  <a:extLst>
                    <a:ext uri="{FF2B5EF4-FFF2-40B4-BE49-F238E27FC236}">
                      <a16:creationId xmlns:a16="http://schemas.microsoft.com/office/drawing/2014/main" id="{42D4ED49-688E-9533-F52D-D357C90E23E5}"/>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8" name="Freeform 67">
                  <a:extLst>
                    <a:ext uri="{FF2B5EF4-FFF2-40B4-BE49-F238E27FC236}">
                      <a16:creationId xmlns:a16="http://schemas.microsoft.com/office/drawing/2014/main" id="{AC3DC0E9-84DF-3EB7-8763-5636ED240E79}"/>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9" name="Freeform 68">
                  <a:extLst>
                    <a:ext uri="{FF2B5EF4-FFF2-40B4-BE49-F238E27FC236}">
                      <a16:creationId xmlns:a16="http://schemas.microsoft.com/office/drawing/2014/main" id="{FE2FE694-3D14-ECCD-162D-7C5DD2063147}"/>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0" name="Freeform 69">
                  <a:extLst>
                    <a:ext uri="{FF2B5EF4-FFF2-40B4-BE49-F238E27FC236}">
                      <a16:creationId xmlns:a16="http://schemas.microsoft.com/office/drawing/2014/main" id="{84AD977A-FA3E-8630-905D-193CDC9795DA}"/>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1" name="Freeform 70">
                  <a:extLst>
                    <a:ext uri="{FF2B5EF4-FFF2-40B4-BE49-F238E27FC236}">
                      <a16:creationId xmlns:a16="http://schemas.microsoft.com/office/drawing/2014/main" id="{C5597F22-EE01-79FC-CE0C-3B341DE48C0C}"/>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2" name="Freeform 71">
                  <a:extLst>
                    <a:ext uri="{FF2B5EF4-FFF2-40B4-BE49-F238E27FC236}">
                      <a16:creationId xmlns:a16="http://schemas.microsoft.com/office/drawing/2014/main" id="{ACFD3C8A-489F-6B15-F4C1-B3C56FFA212E}"/>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3" name="Freeform 72">
                  <a:extLst>
                    <a:ext uri="{FF2B5EF4-FFF2-40B4-BE49-F238E27FC236}">
                      <a16:creationId xmlns:a16="http://schemas.microsoft.com/office/drawing/2014/main" id="{2FF63B98-47ED-8D38-BFAF-4925F8BDB6E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4" name="Freeform 73">
                  <a:extLst>
                    <a:ext uri="{FF2B5EF4-FFF2-40B4-BE49-F238E27FC236}">
                      <a16:creationId xmlns:a16="http://schemas.microsoft.com/office/drawing/2014/main" id="{1E1B7D58-608E-7AF9-DF3D-FDD96939BD2F}"/>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5" name="Freeform 74">
                  <a:extLst>
                    <a:ext uri="{FF2B5EF4-FFF2-40B4-BE49-F238E27FC236}">
                      <a16:creationId xmlns:a16="http://schemas.microsoft.com/office/drawing/2014/main" id="{6C969183-C3BE-E14E-ACA0-C05741F3D484}"/>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6" name="Freeform 75">
                  <a:extLst>
                    <a:ext uri="{FF2B5EF4-FFF2-40B4-BE49-F238E27FC236}">
                      <a16:creationId xmlns:a16="http://schemas.microsoft.com/office/drawing/2014/main" id="{7CD41A87-DFB8-2817-669E-D032AE2B03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7" name="Freeform 76">
                  <a:extLst>
                    <a:ext uri="{FF2B5EF4-FFF2-40B4-BE49-F238E27FC236}">
                      <a16:creationId xmlns:a16="http://schemas.microsoft.com/office/drawing/2014/main" id="{0834ECA7-FA46-4066-CAA6-3696B7CCF642}"/>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8" name="Freeform 77">
                  <a:extLst>
                    <a:ext uri="{FF2B5EF4-FFF2-40B4-BE49-F238E27FC236}">
                      <a16:creationId xmlns:a16="http://schemas.microsoft.com/office/drawing/2014/main" id="{2B76FADE-4AAD-9AB6-CF06-5BD07B6DFD6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9" name="Freeform 78">
                  <a:extLst>
                    <a:ext uri="{FF2B5EF4-FFF2-40B4-BE49-F238E27FC236}">
                      <a16:creationId xmlns:a16="http://schemas.microsoft.com/office/drawing/2014/main" id="{47786322-A536-3793-DA54-2913C2037D3A}"/>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0" name="Freeform 79">
                  <a:extLst>
                    <a:ext uri="{FF2B5EF4-FFF2-40B4-BE49-F238E27FC236}">
                      <a16:creationId xmlns:a16="http://schemas.microsoft.com/office/drawing/2014/main" id="{D3B58526-C4EC-8826-1978-2D71020B092F}"/>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1" name="Freeform 80">
                  <a:extLst>
                    <a:ext uri="{FF2B5EF4-FFF2-40B4-BE49-F238E27FC236}">
                      <a16:creationId xmlns:a16="http://schemas.microsoft.com/office/drawing/2014/main" id="{7425BC44-FB01-F76D-49AD-20707FFBEC9A}"/>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2" name="Freeform 81">
                  <a:extLst>
                    <a:ext uri="{FF2B5EF4-FFF2-40B4-BE49-F238E27FC236}">
                      <a16:creationId xmlns:a16="http://schemas.microsoft.com/office/drawing/2014/main" id="{3B51AB81-2D03-ACC5-F0A8-B18A47B5A620}"/>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3" name="Freeform 82">
                  <a:extLst>
                    <a:ext uri="{FF2B5EF4-FFF2-40B4-BE49-F238E27FC236}">
                      <a16:creationId xmlns:a16="http://schemas.microsoft.com/office/drawing/2014/main" id="{00B40E35-AEE8-39C4-0CD4-1590562831F6}"/>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4" name="Freeform 83">
                  <a:extLst>
                    <a:ext uri="{FF2B5EF4-FFF2-40B4-BE49-F238E27FC236}">
                      <a16:creationId xmlns:a16="http://schemas.microsoft.com/office/drawing/2014/main" id="{40B6D709-9F7D-8697-60D3-B5D8C721F0D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5" name="Freeform 84">
                  <a:extLst>
                    <a:ext uri="{FF2B5EF4-FFF2-40B4-BE49-F238E27FC236}">
                      <a16:creationId xmlns:a16="http://schemas.microsoft.com/office/drawing/2014/main" id="{3E92A6A3-6E97-3D2A-DB13-563AA39B4E0D}"/>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6" name="Freeform 85">
                  <a:extLst>
                    <a:ext uri="{FF2B5EF4-FFF2-40B4-BE49-F238E27FC236}">
                      <a16:creationId xmlns:a16="http://schemas.microsoft.com/office/drawing/2014/main" id="{6180A920-F633-4F7D-4635-4CFEFD0753FF}"/>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7" name="Freeform 86">
                  <a:extLst>
                    <a:ext uri="{FF2B5EF4-FFF2-40B4-BE49-F238E27FC236}">
                      <a16:creationId xmlns:a16="http://schemas.microsoft.com/office/drawing/2014/main" id="{A8270246-42BE-F79D-FB60-A39CCCA4D293}"/>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8" name="Line 87">
                  <a:extLst>
                    <a:ext uri="{FF2B5EF4-FFF2-40B4-BE49-F238E27FC236}">
                      <a16:creationId xmlns:a16="http://schemas.microsoft.com/office/drawing/2014/main" id="{3E52F9FB-E0A4-99A0-568C-1138B9E7400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9" name="Line 88">
                  <a:extLst>
                    <a:ext uri="{FF2B5EF4-FFF2-40B4-BE49-F238E27FC236}">
                      <a16:creationId xmlns:a16="http://schemas.microsoft.com/office/drawing/2014/main" id="{C99A5DE2-D149-29D2-2C81-CB69AC8023E0}"/>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0" name="Freeform 89">
                  <a:extLst>
                    <a:ext uri="{FF2B5EF4-FFF2-40B4-BE49-F238E27FC236}">
                      <a16:creationId xmlns:a16="http://schemas.microsoft.com/office/drawing/2014/main" id="{F8DD9F5F-58DE-96AB-AC66-187CBC5DD3E1}"/>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1" name="Freeform 90">
                  <a:extLst>
                    <a:ext uri="{FF2B5EF4-FFF2-40B4-BE49-F238E27FC236}">
                      <a16:creationId xmlns:a16="http://schemas.microsoft.com/office/drawing/2014/main" id="{D905BE03-EC25-D5AA-8138-70D5DF8CAD06}"/>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2" name="Freeform 91">
                  <a:extLst>
                    <a:ext uri="{FF2B5EF4-FFF2-40B4-BE49-F238E27FC236}">
                      <a16:creationId xmlns:a16="http://schemas.microsoft.com/office/drawing/2014/main" id="{080B4146-971F-F471-6809-C57C266E199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1" name="Group 40">
              <a:extLst>
                <a:ext uri="{FF2B5EF4-FFF2-40B4-BE49-F238E27FC236}">
                  <a16:creationId xmlns:a16="http://schemas.microsoft.com/office/drawing/2014/main" id="{D88CE230-52B3-FE24-5621-7E1469DD9D8F}"/>
                </a:ext>
              </a:extLst>
            </p:cNvPr>
            <p:cNvGrpSpPr/>
            <p:nvPr/>
          </p:nvGrpSpPr>
          <p:grpSpPr>
            <a:xfrm>
              <a:off x="2947153" y="3110508"/>
              <a:ext cx="709056" cy="564127"/>
              <a:chOff x="2277611" y="3933693"/>
              <a:chExt cx="379930" cy="302273"/>
            </a:xfrm>
            <a:solidFill>
              <a:schemeClr val="accent1">
                <a:lumMod val="60000"/>
                <a:lumOff val="40000"/>
              </a:schemeClr>
            </a:solidFill>
          </p:grpSpPr>
          <p:sp>
            <p:nvSpPr>
              <p:cNvPr id="1027" name="Freeform 106">
                <a:extLst>
                  <a:ext uri="{FF2B5EF4-FFF2-40B4-BE49-F238E27FC236}">
                    <a16:creationId xmlns:a16="http://schemas.microsoft.com/office/drawing/2014/main" id="{3F586C24-5261-3E22-6AB6-BD0E48AA291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1" name="Freeform 107">
                <a:extLst>
                  <a:ext uri="{FF2B5EF4-FFF2-40B4-BE49-F238E27FC236}">
                    <a16:creationId xmlns:a16="http://schemas.microsoft.com/office/drawing/2014/main" id="{4B6D5574-A60A-24EC-A24E-ADD1939F57F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2" name="Freeform 108">
                <a:extLst>
                  <a:ext uri="{FF2B5EF4-FFF2-40B4-BE49-F238E27FC236}">
                    <a16:creationId xmlns:a16="http://schemas.microsoft.com/office/drawing/2014/main" id="{00CA0521-564B-6303-4D39-001470E963CF}"/>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2" name="Freeform 109">
              <a:extLst>
                <a:ext uri="{FF2B5EF4-FFF2-40B4-BE49-F238E27FC236}">
                  <a16:creationId xmlns:a16="http://schemas.microsoft.com/office/drawing/2014/main" id="{DA39A59E-8A59-7EA9-AD5A-1EF9371AE3BC}"/>
                </a:ext>
              </a:extLst>
            </p:cNvPr>
            <p:cNvSpPr>
              <a:spLocks/>
            </p:cNvSpPr>
            <p:nvPr/>
          </p:nvSpPr>
          <p:spPr bwMode="auto">
            <a:xfrm>
              <a:off x="2732103" y="3607627"/>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3" name="Freeform 110">
              <a:extLst>
                <a:ext uri="{FF2B5EF4-FFF2-40B4-BE49-F238E27FC236}">
                  <a16:creationId xmlns:a16="http://schemas.microsoft.com/office/drawing/2014/main" id="{C732A0E8-BE29-01B8-455A-9399EEB3ABB3}"/>
                </a:ext>
              </a:extLst>
            </p:cNvPr>
            <p:cNvSpPr>
              <a:spLocks/>
            </p:cNvSpPr>
            <p:nvPr/>
          </p:nvSpPr>
          <p:spPr bwMode="auto">
            <a:xfrm>
              <a:off x="2967417" y="3581135"/>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1">
              <a:extLst>
                <a:ext uri="{FF2B5EF4-FFF2-40B4-BE49-F238E27FC236}">
                  <a16:creationId xmlns:a16="http://schemas.microsoft.com/office/drawing/2014/main" id="{A9E42E98-C1E0-BCC9-3353-F27C5DC7730A}"/>
                </a:ext>
              </a:extLst>
            </p:cNvPr>
            <p:cNvSpPr>
              <a:spLocks/>
            </p:cNvSpPr>
            <p:nvPr/>
          </p:nvSpPr>
          <p:spPr bwMode="auto">
            <a:xfrm>
              <a:off x="2984559" y="3634119"/>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2">
              <a:extLst>
                <a:ext uri="{FF2B5EF4-FFF2-40B4-BE49-F238E27FC236}">
                  <a16:creationId xmlns:a16="http://schemas.microsoft.com/office/drawing/2014/main" id="{37049513-F89B-2F28-2238-84FECFF8D3E0}"/>
                </a:ext>
              </a:extLst>
            </p:cNvPr>
            <p:cNvSpPr>
              <a:spLocks/>
            </p:cNvSpPr>
            <p:nvPr/>
          </p:nvSpPr>
          <p:spPr bwMode="auto">
            <a:xfrm>
              <a:off x="2975209" y="3652819"/>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3">
              <a:extLst>
                <a:ext uri="{FF2B5EF4-FFF2-40B4-BE49-F238E27FC236}">
                  <a16:creationId xmlns:a16="http://schemas.microsoft.com/office/drawing/2014/main" id="{C174E271-773D-B6ED-3B06-EDC87BF8506C}"/>
                </a:ext>
              </a:extLst>
            </p:cNvPr>
            <p:cNvSpPr>
              <a:spLocks/>
            </p:cNvSpPr>
            <p:nvPr/>
          </p:nvSpPr>
          <p:spPr bwMode="auto">
            <a:xfrm>
              <a:off x="3004817" y="3671520"/>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7" name="Group 46">
              <a:extLst>
                <a:ext uri="{FF2B5EF4-FFF2-40B4-BE49-F238E27FC236}">
                  <a16:creationId xmlns:a16="http://schemas.microsoft.com/office/drawing/2014/main" id="{3B194E6C-24DF-6993-8D24-325AE06DF2AC}"/>
                </a:ext>
              </a:extLst>
            </p:cNvPr>
            <p:cNvGrpSpPr/>
            <p:nvPr/>
          </p:nvGrpSpPr>
          <p:grpSpPr>
            <a:xfrm>
              <a:off x="2465621" y="3825797"/>
              <a:ext cx="395826" cy="469070"/>
              <a:chOff x="2019592" y="4316962"/>
              <a:chExt cx="212093" cy="251339"/>
            </a:xfrm>
            <a:solidFill>
              <a:schemeClr val="accent1">
                <a:lumMod val="60000"/>
                <a:lumOff val="40000"/>
              </a:schemeClr>
            </a:solidFill>
          </p:grpSpPr>
          <p:sp>
            <p:nvSpPr>
              <p:cNvPr id="61" name="Freeform 97">
                <a:extLst>
                  <a:ext uri="{FF2B5EF4-FFF2-40B4-BE49-F238E27FC236}">
                    <a16:creationId xmlns:a16="http://schemas.microsoft.com/office/drawing/2014/main" id="{29277C57-918E-BFF8-7655-060E15680982}"/>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98">
                <a:extLst>
                  <a:ext uri="{FF2B5EF4-FFF2-40B4-BE49-F238E27FC236}">
                    <a16:creationId xmlns:a16="http://schemas.microsoft.com/office/drawing/2014/main" id="{29075C3B-43C0-D94B-8016-1E0433DC4CD0}"/>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100">
                <a:extLst>
                  <a:ext uri="{FF2B5EF4-FFF2-40B4-BE49-F238E27FC236}">
                    <a16:creationId xmlns:a16="http://schemas.microsoft.com/office/drawing/2014/main" id="{BECA48D8-1455-80A9-AA4E-AC339BE1AAF0}"/>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4" name="Freeform 101">
                <a:extLst>
                  <a:ext uri="{FF2B5EF4-FFF2-40B4-BE49-F238E27FC236}">
                    <a16:creationId xmlns:a16="http://schemas.microsoft.com/office/drawing/2014/main" id="{F035D860-0307-417E-DE3B-95185D285B03}"/>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5" name="Freeform 114">
                <a:extLst>
                  <a:ext uri="{FF2B5EF4-FFF2-40B4-BE49-F238E27FC236}">
                    <a16:creationId xmlns:a16="http://schemas.microsoft.com/office/drawing/2014/main" id="{9C39D649-C140-7DC1-F344-FFD20F8A89A7}"/>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8" name="Freeform 115">
              <a:extLst>
                <a:ext uri="{FF2B5EF4-FFF2-40B4-BE49-F238E27FC236}">
                  <a16:creationId xmlns:a16="http://schemas.microsoft.com/office/drawing/2014/main" id="{213AE9D9-3D01-704F-BEAB-2AB453961025}"/>
                </a:ext>
              </a:extLst>
            </p:cNvPr>
            <p:cNvSpPr>
              <a:spLocks/>
            </p:cNvSpPr>
            <p:nvPr/>
          </p:nvSpPr>
          <p:spPr bwMode="auto">
            <a:xfrm>
              <a:off x="2830281" y="3814891"/>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116">
              <a:extLst>
                <a:ext uri="{FF2B5EF4-FFF2-40B4-BE49-F238E27FC236}">
                  <a16:creationId xmlns:a16="http://schemas.microsoft.com/office/drawing/2014/main" id="{051A4950-1071-F84D-01A2-FEC6488BB343}"/>
                </a:ext>
              </a:extLst>
            </p:cNvPr>
            <p:cNvSpPr>
              <a:spLocks/>
            </p:cNvSpPr>
            <p:nvPr/>
          </p:nvSpPr>
          <p:spPr bwMode="auto">
            <a:xfrm>
              <a:off x="2881706" y="3803980"/>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7">
              <a:extLst>
                <a:ext uri="{FF2B5EF4-FFF2-40B4-BE49-F238E27FC236}">
                  <a16:creationId xmlns:a16="http://schemas.microsoft.com/office/drawing/2014/main" id="{C4D44946-BE9F-C9E9-D495-C04CE86A8A0D}"/>
                </a:ext>
              </a:extLst>
            </p:cNvPr>
            <p:cNvSpPr>
              <a:spLocks/>
            </p:cNvSpPr>
            <p:nvPr/>
          </p:nvSpPr>
          <p:spPr bwMode="auto">
            <a:xfrm>
              <a:off x="2861447" y="3808657"/>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8">
              <a:extLst>
                <a:ext uri="{FF2B5EF4-FFF2-40B4-BE49-F238E27FC236}">
                  <a16:creationId xmlns:a16="http://schemas.microsoft.com/office/drawing/2014/main" id="{7B5DF63E-188D-94DF-6CC7-97B39585A922}"/>
                </a:ext>
              </a:extLst>
            </p:cNvPr>
            <p:cNvSpPr>
              <a:spLocks/>
            </p:cNvSpPr>
            <p:nvPr/>
          </p:nvSpPr>
          <p:spPr bwMode="auto">
            <a:xfrm>
              <a:off x="2906640" y="3796189"/>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9">
              <a:extLst>
                <a:ext uri="{FF2B5EF4-FFF2-40B4-BE49-F238E27FC236}">
                  <a16:creationId xmlns:a16="http://schemas.microsoft.com/office/drawing/2014/main" id="{AC584403-3BCA-18E2-BFC3-030A6E21C334}"/>
                </a:ext>
              </a:extLst>
            </p:cNvPr>
            <p:cNvSpPr>
              <a:spLocks/>
            </p:cNvSpPr>
            <p:nvPr/>
          </p:nvSpPr>
          <p:spPr bwMode="auto">
            <a:xfrm>
              <a:off x="2936248" y="3796189"/>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Line 120">
              <a:extLst>
                <a:ext uri="{FF2B5EF4-FFF2-40B4-BE49-F238E27FC236}">
                  <a16:creationId xmlns:a16="http://schemas.microsoft.com/office/drawing/2014/main" id="{55ED46EE-AEAE-F299-28C6-FCE5B8D1DED7}"/>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1">
              <a:extLst>
                <a:ext uri="{FF2B5EF4-FFF2-40B4-BE49-F238E27FC236}">
                  <a16:creationId xmlns:a16="http://schemas.microsoft.com/office/drawing/2014/main" id="{686F355E-E56F-5214-327E-C2BE2A4AC4D8}"/>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2">
              <a:extLst>
                <a:ext uri="{FF2B5EF4-FFF2-40B4-BE49-F238E27FC236}">
                  <a16:creationId xmlns:a16="http://schemas.microsoft.com/office/drawing/2014/main" id="{D2D2E066-8DDA-DC0A-9ABA-7FE60DE43F08}"/>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3">
              <a:extLst>
                <a:ext uri="{FF2B5EF4-FFF2-40B4-BE49-F238E27FC236}">
                  <a16:creationId xmlns:a16="http://schemas.microsoft.com/office/drawing/2014/main" id="{AF7CE997-8544-AB55-E7B1-20AF35B2544A}"/>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124">
              <a:extLst>
                <a:ext uri="{FF2B5EF4-FFF2-40B4-BE49-F238E27FC236}">
                  <a16:creationId xmlns:a16="http://schemas.microsoft.com/office/drawing/2014/main" id="{8B5465C2-5ED8-1E13-2E55-03BF95A4F924}"/>
                </a:ext>
              </a:extLst>
            </p:cNvPr>
            <p:cNvSpPr>
              <a:spLocks/>
            </p:cNvSpPr>
            <p:nvPr/>
          </p:nvSpPr>
          <p:spPr bwMode="auto">
            <a:xfrm>
              <a:off x="3381944" y="3679311"/>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C67CE254-8A88-CCC4-D420-8302354BC0E1}"/>
                </a:ext>
              </a:extLst>
            </p:cNvPr>
            <p:cNvSpPr>
              <a:spLocks/>
            </p:cNvSpPr>
            <p:nvPr/>
          </p:nvSpPr>
          <p:spPr bwMode="auto">
            <a:xfrm>
              <a:off x="3551805" y="6429828"/>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029" name="Immagine 1028" descr="Immagine che contiene Elementi grafici, schermata, Carattere, grafica&#10;&#10;Il contenuto generato dall'IA potrebbe non essere corretto.">
              <a:extLst>
                <a:ext uri="{FF2B5EF4-FFF2-40B4-BE49-F238E27FC236}">
                  <a16:creationId xmlns:a16="http://schemas.microsoft.com/office/drawing/2014/main" id="{4079CC45-4196-3084-A736-917918437280}"/>
                </a:ext>
              </a:extLst>
            </p:cNvPr>
            <p:cNvPicPr>
              <a:picLocks noChangeAspect="1"/>
            </p:cNvPicPr>
            <p:nvPr/>
          </p:nvPicPr>
          <p:blipFill>
            <a:blip r:embed="rId4"/>
            <a:stretch>
              <a:fillRect/>
            </a:stretch>
          </p:blipFill>
          <p:spPr>
            <a:xfrm>
              <a:off x="2274721" y="6140183"/>
              <a:ext cx="659880" cy="507600"/>
            </a:xfrm>
            <a:prstGeom prst="rect">
              <a:avLst/>
            </a:prstGeom>
          </p:spPr>
        </p:pic>
        <p:pic>
          <p:nvPicPr>
            <p:cNvPr id="1030" name="Picture 4" descr="Acciaierie d'Italia in A.S.">
              <a:extLst>
                <a:ext uri="{FF2B5EF4-FFF2-40B4-BE49-F238E27FC236}">
                  <a16:creationId xmlns:a16="http://schemas.microsoft.com/office/drawing/2014/main" id="{64A6932D-9AB8-924E-B3DE-C6CF6BC91D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61" b="30855"/>
            <a:stretch/>
          </p:blipFill>
          <p:spPr bwMode="auto">
            <a:xfrm>
              <a:off x="5051697" y="5604415"/>
              <a:ext cx="1286160" cy="507829"/>
            </a:xfrm>
            <a:prstGeom prst="rect">
              <a:avLst/>
            </a:prstGeom>
            <a:noFill/>
            <a:extLst>
              <a:ext uri="{909E8E84-426E-40DD-AFC4-6F175D3DCCD1}">
                <a14:hiddenFill xmlns:a14="http://schemas.microsoft.com/office/drawing/2010/main">
                  <a:solidFill>
                    <a:srgbClr val="FFFFFF"/>
                  </a:solidFill>
                </a14:hiddenFill>
              </a:ext>
            </a:extLst>
          </p:spPr>
        </p:pic>
        <p:cxnSp>
          <p:nvCxnSpPr>
            <p:cNvPr id="1094" name="Straight Arrow Connector 59">
              <a:extLst>
                <a:ext uri="{FF2B5EF4-FFF2-40B4-BE49-F238E27FC236}">
                  <a16:creationId xmlns:a16="http://schemas.microsoft.com/office/drawing/2014/main" id="{CE923309-E895-D429-6F78-74F6CD400302}"/>
                </a:ext>
              </a:extLst>
            </p:cNvPr>
            <p:cNvCxnSpPr>
              <a:cxnSpLocks/>
            </p:cNvCxnSpPr>
            <p:nvPr/>
          </p:nvCxnSpPr>
          <p:spPr>
            <a:xfrm flipH="1" flipV="1">
              <a:off x="3920585" y="5826988"/>
              <a:ext cx="1045590" cy="1317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02" name="Picture 2" descr="Feralpi – Il Salone della CSR e dell'innovazione sociale">
              <a:extLst>
                <a:ext uri="{FF2B5EF4-FFF2-40B4-BE49-F238E27FC236}">
                  <a16:creationId xmlns:a16="http://schemas.microsoft.com/office/drawing/2014/main" id="{82536758-169B-FF05-1097-845912EA94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7355" y="4638584"/>
              <a:ext cx="1360389" cy="507829"/>
            </a:xfrm>
            <a:prstGeom prst="rect">
              <a:avLst/>
            </a:prstGeom>
            <a:noFill/>
            <a:extLst>
              <a:ext uri="{909E8E84-426E-40DD-AFC4-6F175D3DCCD1}">
                <a14:hiddenFill xmlns:a14="http://schemas.microsoft.com/office/drawing/2010/main">
                  <a:solidFill>
                    <a:srgbClr val="FFFFFF"/>
                  </a:solidFill>
                </a14:hiddenFill>
              </a:ext>
            </a:extLst>
          </p:spPr>
        </p:pic>
        <p:cxnSp>
          <p:nvCxnSpPr>
            <p:cNvPr id="1108" name="Straight Arrow Connector 59">
              <a:extLst>
                <a:ext uri="{FF2B5EF4-FFF2-40B4-BE49-F238E27FC236}">
                  <a16:creationId xmlns:a16="http://schemas.microsoft.com/office/drawing/2014/main" id="{52760DEE-5FFC-9305-6272-AB71306D418F}"/>
                </a:ext>
              </a:extLst>
            </p:cNvPr>
            <p:cNvCxnSpPr>
              <a:cxnSpLocks/>
            </p:cNvCxnSpPr>
            <p:nvPr/>
          </p:nvCxnSpPr>
          <p:spPr>
            <a:xfrm flipH="1">
              <a:off x="3490051" y="4853566"/>
              <a:ext cx="1381429" cy="51340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13" name="Picture 164" descr="A red text on a white background&#10;&#10;AI-generated content may be incorrect.">
              <a:extLst>
                <a:ext uri="{FF2B5EF4-FFF2-40B4-BE49-F238E27FC236}">
                  <a16:creationId xmlns:a16="http://schemas.microsoft.com/office/drawing/2014/main" id="{901ABA99-38D6-8D8A-BBF2-D151CF39E514}"/>
                </a:ext>
              </a:extLst>
            </p:cNvPr>
            <p:cNvPicPr>
              <a:picLocks noChangeAspect="1"/>
            </p:cNvPicPr>
            <p:nvPr/>
          </p:nvPicPr>
          <p:blipFill>
            <a:blip r:embed="rId7" cstate="print">
              <a:extLst>
                <a:ext uri="{28A0092B-C50C-407E-A947-70E740481C1C}">
                  <a14:useLocalDpi xmlns:a14="http://schemas.microsoft.com/office/drawing/2010/main" val="0"/>
                </a:ext>
              </a:extLst>
            </a:blip>
            <a:srcRect l="8239" t="20664" r="7342" b="21490"/>
            <a:stretch/>
          </p:blipFill>
          <p:spPr>
            <a:xfrm>
              <a:off x="602804" y="4700048"/>
              <a:ext cx="1091492" cy="282845"/>
            </a:xfrm>
            <a:prstGeom prst="rect">
              <a:avLst/>
            </a:prstGeom>
          </p:spPr>
        </p:pic>
        <p:pic>
          <p:nvPicPr>
            <p:cNvPr id="1114" name="Picture 2" descr="VDEh Betriebsforschungsinstitut GmbH">
              <a:extLst>
                <a:ext uri="{FF2B5EF4-FFF2-40B4-BE49-F238E27FC236}">
                  <a16:creationId xmlns:a16="http://schemas.microsoft.com/office/drawing/2014/main" id="{2BD3E949-8D7C-BB63-A39C-98D4A12C1B90}"/>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716" t="11837" r="12268" b="13775"/>
            <a:stretch/>
          </p:blipFill>
          <p:spPr bwMode="auto">
            <a:xfrm>
              <a:off x="2169559" y="3026627"/>
              <a:ext cx="491388" cy="445693"/>
            </a:xfrm>
            <a:prstGeom prst="rect">
              <a:avLst/>
            </a:prstGeom>
            <a:solidFill>
              <a:schemeClr val="bg1"/>
            </a:solidFill>
          </p:spPr>
        </p:pic>
        <p:pic>
          <p:nvPicPr>
            <p:cNvPr id="1117" name="Picture 2" descr="University of Oulu - LongITools LongITools">
              <a:extLst>
                <a:ext uri="{FF2B5EF4-FFF2-40B4-BE49-F238E27FC236}">
                  <a16:creationId xmlns:a16="http://schemas.microsoft.com/office/drawing/2014/main" id="{8B56273B-B2A4-7020-B2CD-D6F9793B22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54" t="6477" r="3769" b="14677"/>
            <a:stretch/>
          </p:blipFill>
          <p:spPr bwMode="auto">
            <a:xfrm>
              <a:off x="4966175" y="2512446"/>
              <a:ext cx="1700542" cy="440316"/>
            </a:xfrm>
            <a:prstGeom prst="rect">
              <a:avLst/>
            </a:prstGeom>
            <a:noFill/>
            <a:extLst>
              <a:ext uri="{909E8E84-426E-40DD-AFC4-6F175D3DCCD1}">
                <a14:hiddenFill xmlns:a14="http://schemas.microsoft.com/office/drawing/2010/main">
                  <a:solidFill>
                    <a:srgbClr val="FFFFFF"/>
                  </a:solidFill>
                </a14:hiddenFill>
              </a:ext>
            </a:extLst>
          </p:spPr>
        </p:pic>
        <p:pic>
          <p:nvPicPr>
            <p:cNvPr id="1121" name="Immagine 1120" descr="Immagine che contiene testo, Carattere, logo, Elementi grafici&#10;&#10;Il contenuto generato dall'IA potrebbe non essere corretto.">
              <a:extLst>
                <a:ext uri="{FF2B5EF4-FFF2-40B4-BE49-F238E27FC236}">
                  <a16:creationId xmlns:a16="http://schemas.microsoft.com/office/drawing/2014/main" id="{72142986-96E6-13B4-A36A-55A17E524524}"/>
                </a:ext>
              </a:extLst>
            </p:cNvPr>
            <p:cNvPicPr>
              <a:picLocks noChangeAspect="1"/>
            </p:cNvPicPr>
            <p:nvPr/>
          </p:nvPicPr>
          <p:blipFill>
            <a:blip r:embed="rId10"/>
            <a:srcRect b="40058"/>
            <a:stretch/>
          </p:blipFill>
          <p:spPr>
            <a:xfrm>
              <a:off x="4779794" y="3801599"/>
              <a:ext cx="1340215" cy="279984"/>
            </a:xfrm>
            <a:prstGeom prst="rect">
              <a:avLst/>
            </a:prstGeom>
          </p:spPr>
        </p:pic>
        <p:cxnSp>
          <p:nvCxnSpPr>
            <p:cNvPr id="1122" name="Straight Arrow Connector 59">
              <a:extLst>
                <a:ext uri="{FF2B5EF4-FFF2-40B4-BE49-F238E27FC236}">
                  <a16:creationId xmlns:a16="http://schemas.microsoft.com/office/drawing/2014/main" id="{7628CF7B-F45F-0C45-3FA3-20935A74286D}"/>
                </a:ext>
              </a:extLst>
            </p:cNvPr>
            <p:cNvCxnSpPr>
              <a:cxnSpLocks/>
              <a:stCxn id="1113" idx="2"/>
            </p:cNvCxnSpPr>
            <p:nvPr/>
          </p:nvCxnSpPr>
          <p:spPr>
            <a:xfrm>
              <a:off x="1148550" y="4982893"/>
              <a:ext cx="596194" cy="4012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28" name="Straight Arrow Connector 59">
              <a:extLst>
                <a:ext uri="{FF2B5EF4-FFF2-40B4-BE49-F238E27FC236}">
                  <a16:creationId xmlns:a16="http://schemas.microsoft.com/office/drawing/2014/main" id="{BCFB72DE-7BA6-C683-C79A-02276B1EDB64}"/>
                </a:ext>
              </a:extLst>
            </p:cNvPr>
            <p:cNvCxnSpPr>
              <a:cxnSpLocks/>
              <a:endCxn id="48" idx="4"/>
            </p:cNvCxnSpPr>
            <p:nvPr/>
          </p:nvCxnSpPr>
          <p:spPr>
            <a:xfrm>
              <a:off x="2420384" y="3460334"/>
              <a:ext cx="409897" cy="35455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35" name="Straight Arrow Connector 59">
              <a:extLst>
                <a:ext uri="{FF2B5EF4-FFF2-40B4-BE49-F238E27FC236}">
                  <a16:creationId xmlns:a16="http://schemas.microsoft.com/office/drawing/2014/main" id="{7DBC234C-BBA6-FDB5-4FBD-48BEE2A3C5AD}"/>
                </a:ext>
              </a:extLst>
            </p:cNvPr>
            <p:cNvCxnSpPr>
              <a:cxnSpLocks/>
            </p:cNvCxnSpPr>
            <p:nvPr/>
          </p:nvCxnSpPr>
          <p:spPr>
            <a:xfrm>
              <a:off x="5360276" y="2279370"/>
              <a:ext cx="334501" cy="40411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9">
              <a:extLst>
                <a:ext uri="{FF2B5EF4-FFF2-40B4-BE49-F238E27FC236}">
                  <a16:creationId xmlns:a16="http://schemas.microsoft.com/office/drawing/2014/main" id="{5D31D7E6-CC55-B67E-DBE2-847E1B76686D}"/>
                </a:ext>
              </a:extLst>
            </p:cNvPr>
            <p:cNvCxnSpPr>
              <a:cxnSpLocks/>
              <a:endCxn id="1121" idx="1"/>
            </p:cNvCxnSpPr>
            <p:nvPr/>
          </p:nvCxnSpPr>
          <p:spPr>
            <a:xfrm flipV="1">
              <a:off x="3339866" y="3941591"/>
              <a:ext cx="1439928" cy="7045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38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759A1167-71F4-DDBD-3F83-DE06E882FA99}"/>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3D3C8920-EEC4-4E2B-09F3-C35583700A53}"/>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Context: State-of-art - 1 </a:t>
            </a:r>
            <a:endParaRPr dirty="0"/>
          </a:p>
        </p:txBody>
      </p:sp>
      <p:sp>
        <p:nvSpPr>
          <p:cNvPr id="2" name="Slide Number Placeholder 5">
            <a:extLst>
              <a:ext uri="{FF2B5EF4-FFF2-40B4-BE49-F238E27FC236}">
                <a16:creationId xmlns:a16="http://schemas.microsoft.com/office/drawing/2014/main" id="{88A664BE-90B4-9C22-48D5-2B557BCE0453}"/>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4</a:t>
            </a:fld>
            <a:endParaRPr lang="en-IE"/>
          </a:p>
        </p:txBody>
      </p:sp>
      <p:sp>
        <p:nvSpPr>
          <p:cNvPr id="4" name="Content Placeholder 3">
            <a:extLst>
              <a:ext uri="{FF2B5EF4-FFF2-40B4-BE49-F238E27FC236}">
                <a16:creationId xmlns:a16="http://schemas.microsoft.com/office/drawing/2014/main" id="{6069BC7C-470F-B245-5C04-8F0E90978753}"/>
              </a:ext>
            </a:extLst>
          </p:cNvPr>
          <p:cNvSpPr>
            <a:spLocks noGrp="1"/>
          </p:cNvSpPr>
          <p:nvPr>
            <p:ph sz="half" idx="1"/>
          </p:nvPr>
        </p:nvSpPr>
        <p:spPr>
          <a:xfrm>
            <a:off x="838199" y="1434005"/>
            <a:ext cx="10212977" cy="4183024"/>
          </a:xfrm>
        </p:spPr>
        <p:txBody>
          <a:bodyPr/>
          <a:lstStyle/>
          <a:p>
            <a:pPr algn="just">
              <a:spcBef>
                <a:spcPts val="450"/>
              </a:spcBef>
              <a:spcAft>
                <a:spcPts val="750"/>
              </a:spcAft>
            </a:pPr>
            <a:r>
              <a:rPr lang="en-US" sz="1800">
                <a:solidFill>
                  <a:srgbClr val="26324B"/>
                </a:solidFill>
                <a:latin typeface="arial" panose="020B0604020202020204" pitchFamily="34" charset="0"/>
              </a:rPr>
              <a:t>The primary causes of defects have been identified, and typical corrective measures have been outlined.</a:t>
            </a:r>
          </a:p>
          <a:p>
            <a:pPr marL="285750" indent="-285750" algn="just">
              <a:spcBef>
                <a:spcPts val="450"/>
              </a:spcBef>
              <a:spcAft>
                <a:spcPts val="750"/>
              </a:spcAft>
              <a:buFont typeface="Arial" panose="020B0604020202020204" pitchFamily="34" charset="0"/>
              <a:buChar char="•"/>
            </a:pPr>
            <a:r>
              <a:rPr lang="en-US" sz="1800" b="1" i="0">
                <a:effectLst/>
              </a:rPr>
              <a:t>Geometric Defects</a:t>
            </a:r>
            <a:r>
              <a:rPr lang="en-US" sz="1800" b="0" i="0">
                <a:effectLst/>
              </a:rPr>
              <a:t>: </a:t>
            </a:r>
            <a:r>
              <a:rPr lang="en-US" sz="1800">
                <a:solidFill>
                  <a:srgbClr val="26324B"/>
                </a:solidFill>
                <a:latin typeface="arial" panose="020B0604020202020204" pitchFamily="34" charset="0"/>
              </a:rPr>
              <a:t>They appear as irregularities in the billet section shape (commonly referred to as ‘rhomboidity’) and can significantly hinder the loading and processing of billets.</a:t>
            </a:r>
          </a:p>
          <a:p>
            <a:pPr marL="285750" indent="-285750" algn="just">
              <a:spcBef>
                <a:spcPts val="450"/>
              </a:spcBef>
              <a:spcAft>
                <a:spcPts val="750"/>
              </a:spcAft>
              <a:buFont typeface="Arial" panose="020B0604020202020204" pitchFamily="34" charset="0"/>
              <a:buChar char="•"/>
            </a:pPr>
            <a:r>
              <a:rPr lang="en-US" sz="1800" b="1" i="0">
                <a:effectLst/>
              </a:rPr>
              <a:t>Surface Defects: </a:t>
            </a:r>
            <a:r>
              <a:rPr lang="en-US" sz="1800">
                <a:solidFill>
                  <a:srgbClr val="26324B"/>
                </a:solidFill>
                <a:latin typeface="arial" panose="020B0604020202020204" pitchFamily="34" charset="0"/>
              </a:rPr>
              <a:t>They include cracks and geometric irregularities (e.g., "off-corner" depressions, impacting on slabs quality). Addressing these issues is critical to keep production quality and efficiency.</a:t>
            </a:r>
          </a:p>
          <a:p>
            <a:pPr marL="342900" indent="-342900">
              <a:spcBef>
                <a:spcPct val="0"/>
              </a:spcBef>
              <a:buClrTx/>
              <a:buFont typeface="Arial" panose="020B0604020202020204" pitchFamily="34" charset="0"/>
              <a:buChar char="•"/>
            </a:pPr>
            <a:endParaRPr lang="en-IE" altLang="en-US" sz="2000"/>
          </a:p>
        </p:txBody>
      </p:sp>
      <p:pic>
        <p:nvPicPr>
          <p:cNvPr id="3" name="Grafik 43" descr="A picture containing screenshot, brown, panorama&#10;&#10;Description automatically generated">
            <a:extLst>
              <a:ext uri="{FF2B5EF4-FFF2-40B4-BE49-F238E27FC236}">
                <a16:creationId xmlns:a16="http://schemas.microsoft.com/office/drawing/2014/main" id="{BFD38202-A454-2F65-F4AD-E34497664BC0}"/>
              </a:ext>
            </a:extLst>
          </p:cNvPr>
          <p:cNvPicPr>
            <a:picLocks noChangeAspect="1"/>
          </p:cNvPicPr>
          <p:nvPr/>
        </p:nvPicPr>
        <p:blipFill>
          <a:blip r:embed="rId3" cstate="print"/>
          <a:stretch>
            <a:fillRect/>
          </a:stretch>
        </p:blipFill>
        <p:spPr>
          <a:xfrm>
            <a:off x="2011681" y="3757540"/>
            <a:ext cx="8054972" cy="2402746"/>
          </a:xfrm>
          <a:prstGeom prst="rect">
            <a:avLst/>
          </a:prstGeom>
        </p:spPr>
      </p:pic>
      <p:pic>
        <p:nvPicPr>
          <p:cNvPr id="5" name="Picture 2">
            <a:extLst>
              <a:ext uri="{FF2B5EF4-FFF2-40B4-BE49-F238E27FC236}">
                <a16:creationId xmlns:a16="http://schemas.microsoft.com/office/drawing/2014/main" id="{83E0D470-1BE4-BEC7-EC4B-27A0AA10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9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B96F35B9-66E6-F2E2-2C2F-E70C620EFCA4}"/>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49CEBAB8-6237-0689-922D-9212C72E7AB7}"/>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lvl="0">
              <a:spcBef>
                <a:spcPts val="0"/>
              </a:spcBef>
              <a:buClr>
                <a:schemeClr val="dk2"/>
              </a:buClr>
              <a:buSzPts val="4000"/>
            </a:pPr>
            <a:r>
              <a:rPr lang="en-GB" dirty="0"/>
              <a:t>Context: State-of-art - 2 </a:t>
            </a:r>
            <a:endParaRPr dirty="0"/>
          </a:p>
        </p:txBody>
      </p:sp>
      <p:sp>
        <p:nvSpPr>
          <p:cNvPr id="2" name="Slide Number Placeholder 5">
            <a:extLst>
              <a:ext uri="{FF2B5EF4-FFF2-40B4-BE49-F238E27FC236}">
                <a16:creationId xmlns:a16="http://schemas.microsoft.com/office/drawing/2014/main" id="{D4749E72-7128-D57C-4A65-2DFDDAADE0E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5</a:t>
            </a:fld>
            <a:endParaRPr lang="en-IE"/>
          </a:p>
        </p:txBody>
      </p:sp>
      <p:sp>
        <p:nvSpPr>
          <p:cNvPr id="4" name="Content Placeholder 3">
            <a:extLst>
              <a:ext uri="{FF2B5EF4-FFF2-40B4-BE49-F238E27FC236}">
                <a16:creationId xmlns:a16="http://schemas.microsoft.com/office/drawing/2014/main" id="{5FA3904B-C845-D629-3494-563F0D7F5BD3}"/>
              </a:ext>
            </a:extLst>
          </p:cNvPr>
          <p:cNvSpPr>
            <a:spLocks noGrp="1"/>
          </p:cNvSpPr>
          <p:nvPr>
            <p:ph sz="half" idx="1"/>
          </p:nvPr>
        </p:nvSpPr>
        <p:spPr>
          <a:xfrm>
            <a:off x="838200" y="1182030"/>
            <a:ext cx="10093157" cy="4183024"/>
          </a:xfrm>
        </p:spPr>
        <p:txBody>
          <a:bodyPr/>
          <a:lstStyle/>
          <a:p>
            <a:pPr algn="just">
              <a:spcBef>
                <a:spcPct val="0"/>
              </a:spcBef>
              <a:buClrTx/>
            </a:pPr>
            <a:r>
              <a:rPr lang="en-US" sz="1700" b="1" i="0">
                <a:solidFill>
                  <a:schemeClr val="tx2"/>
                </a:solidFill>
                <a:effectLst/>
              </a:rPr>
              <a:t>Rhomboidity</a:t>
            </a:r>
            <a:r>
              <a:rPr lang="en-US" sz="1700" b="0" i="0">
                <a:solidFill>
                  <a:srgbClr val="424242"/>
                </a:solidFill>
                <a:effectLst/>
              </a:rPr>
              <a:t> </a:t>
            </a:r>
            <a:r>
              <a:rPr lang="en-US" sz="1700">
                <a:solidFill>
                  <a:srgbClr val="26324B"/>
                </a:solidFill>
                <a:latin typeface="arial" panose="020B0604020202020204" pitchFamily="34" charset="0"/>
              </a:rPr>
              <a:t>refers to a shape defect in as-cast products, where the original square, rectangular, or round shape changes to a rhomboid, parallelogram, or oval. Severe cases may include internal cracks along the smaller diagonal or diameter. These defects cause difficulties in loading, pushing into the heating furnace, and entering the first rolling stand, leading to decreased productivity and increased costs</a:t>
            </a:r>
            <a:r>
              <a:rPr lang="en-US" sz="1700" b="0" i="0">
                <a:effectLst/>
              </a:rPr>
              <a:t>.</a:t>
            </a:r>
            <a:endParaRPr lang="en-US" sz="1700" b="0" i="0">
              <a:solidFill>
                <a:srgbClr val="424242"/>
              </a:solidFill>
              <a:effectLst/>
            </a:endParaRPr>
          </a:p>
          <a:p>
            <a:pPr algn="just">
              <a:lnSpc>
                <a:spcPct val="100000"/>
              </a:lnSpc>
              <a:spcAft>
                <a:spcPts val="600"/>
              </a:spcAft>
            </a:pPr>
            <a:r>
              <a:rPr lang="en-US" sz="1700" b="1">
                <a:solidFill>
                  <a:srgbClr val="26324B"/>
                </a:solidFill>
                <a:latin typeface="arial" panose="020B0604020202020204" pitchFamily="34" charset="0"/>
              </a:rPr>
              <a:t>Causes:</a:t>
            </a:r>
          </a:p>
          <a:p>
            <a:pPr algn="just">
              <a:lnSpc>
                <a:spcPct val="100000"/>
              </a:lnSpc>
              <a:spcAft>
                <a:spcPts val="600"/>
              </a:spcAft>
            </a:pPr>
            <a:r>
              <a:rPr lang="en-US" sz="1700" b="1">
                <a:solidFill>
                  <a:srgbClr val="26324B"/>
                </a:solidFill>
                <a:latin typeface="arial" panose="020B0604020202020204" pitchFamily="34" charset="0"/>
              </a:rPr>
              <a:t>Mechanical/Maintenance Issues:</a:t>
            </a:r>
          </a:p>
          <a:p>
            <a:pPr lvl="1" algn="just">
              <a:lnSpc>
                <a:spcPct val="100000"/>
              </a:lnSpc>
              <a:spcAft>
                <a:spcPts val="600"/>
              </a:spcAft>
              <a:buFont typeface="+mj-lt"/>
              <a:buAutoNum type="arabicPeriod"/>
            </a:pPr>
            <a:r>
              <a:rPr lang="en-US" sz="1700">
                <a:solidFill>
                  <a:srgbClr val="26324B"/>
                </a:solidFill>
                <a:latin typeface="arial" panose="020B0604020202020204" pitchFamily="34" charset="0"/>
              </a:rPr>
              <a:t>Insufficient taper mould near the meniscus.</a:t>
            </a:r>
          </a:p>
          <a:p>
            <a:pPr lvl="1" algn="just">
              <a:lnSpc>
                <a:spcPct val="100000"/>
              </a:lnSpc>
              <a:spcAft>
                <a:spcPts val="600"/>
              </a:spcAft>
              <a:buFont typeface="+mj-lt"/>
              <a:buAutoNum type="arabicPeriod"/>
            </a:pPr>
            <a:r>
              <a:rPr lang="en-US" sz="1700">
                <a:solidFill>
                  <a:srgbClr val="26324B"/>
                </a:solidFill>
                <a:latin typeface="arial" panose="020B0604020202020204" pitchFamily="34" charset="0"/>
              </a:rPr>
              <a:t>Inadequate degrading towards the bottom to follow shell shrinkage.</a:t>
            </a:r>
          </a:p>
          <a:p>
            <a:pPr lvl="1" algn="just">
              <a:lnSpc>
                <a:spcPct val="100000"/>
              </a:lnSpc>
              <a:spcAft>
                <a:spcPts val="600"/>
              </a:spcAft>
              <a:buFont typeface="+mj-lt"/>
              <a:buAutoNum type="arabicPeriod"/>
            </a:pPr>
            <a:r>
              <a:rPr lang="en-US" sz="1700">
                <a:solidFill>
                  <a:srgbClr val="26324B"/>
                </a:solidFill>
                <a:latin typeface="arial" panose="020B0604020202020204" pitchFamily="34" charset="0"/>
              </a:rPr>
              <a:t>Asymmetric spray cooling.</a:t>
            </a:r>
          </a:p>
          <a:p>
            <a:pPr algn="just">
              <a:lnSpc>
                <a:spcPct val="100000"/>
              </a:lnSpc>
              <a:spcAft>
                <a:spcPts val="600"/>
              </a:spcAft>
            </a:pPr>
            <a:r>
              <a:rPr lang="en-US" sz="1700" b="1">
                <a:solidFill>
                  <a:srgbClr val="26324B"/>
                </a:solidFill>
                <a:latin typeface="arial" panose="020B0604020202020204" pitchFamily="34" charset="0"/>
              </a:rPr>
              <a:t>Process Issues:</a:t>
            </a:r>
          </a:p>
          <a:p>
            <a:pPr marL="742950" lvl="1" indent="-285750" algn="just">
              <a:lnSpc>
                <a:spcPct val="100000"/>
              </a:lnSpc>
              <a:spcAft>
                <a:spcPts val="600"/>
              </a:spcAft>
              <a:buFont typeface="+mj-lt"/>
              <a:buAutoNum type="arabicPeriod"/>
            </a:pPr>
            <a:r>
              <a:rPr lang="en-US" sz="1700">
                <a:solidFill>
                  <a:srgbClr val="26324B"/>
                </a:solidFill>
                <a:latin typeface="arial" panose="020B0604020202020204" pitchFamily="34" charset="0"/>
              </a:rPr>
              <a:t>Flow at meniscus prone to waves.</a:t>
            </a:r>
          </a:p>
          <a:p>
            <a:pPr marL="742950" lvl="1" indent="-285750" algn="just">
              <a:lnSpc>
                <a:spcPct val="100000"/>
              </a:lnSpc>
              <a:spcAft>
                <a:spcPts val="600"/>
              </a:spcAft>
              <a:buFont typeface="+mj-lt"/>
              <a:buAutoNum type="arabicPeriod"/>
            </a:pPr>
            <a:r>
              <a:rPr lang="en-US" sz="1700">
                <a:solidFill>
                  <a:srgbClr val="26324B"/>
                </a:solidFill>
                <a:latin typeface="arial" panose="020B0604020202020204" pitchFamily="34" charset="0"/>
              </a:rPr>
              <a:t>Inadequate properties of powder.</a:t>
            </a:r>
          </a:p>
          <a:p>
            <a:pPr algn="just">
              <a:lnSpc>
                <a:spcPct val="100000"/>
              </a:lnSpc>
              <a:spcBef>
                <a:spcPts val="450"/>
              </a:spcBef>
              <a:spcAft>
                <a:spcPts val="750"/>
              </a:spcAft>
              <a:buNone/>
            </a:pPr>
            <a:r>
              <a:rPr lang="en-US" sz="1700" b="1" i="0">
                <a:solidFill>
                  <a:schemeClr val="tx2"/>
                </a:solidFill>
                <a:effectLst/>
              </a:rPr>
              <a:t>Slab Surface Defects:</a:t>
            </a:r>
            <a:r>
              <a:rPr lang="en-US" sz="1700">
                <a:solidFill>
                  <a:srgbClr val="26324B"/>
                </a:solidFill>
                <a:latin typeface="arial" panose="020B0604020202020204" pitchFamily="34" charset="0"/>
              </a:rPr>
              <a:t> Focus on surface cracks (transversal and corner cracks) which can affect any slab in the casting sequence, usually appearing as discontinuities on the broad and upper </a:t>
            </a:r>
            <a:r>
              <a:rPr lang="en-US" sz="1800">
                <a:solidFill>
                  <a:srgbClr val="26324B"/>
                </a:solidFill>
                <a:latin typeface="arial" panose="020B0604020202020204" pitchFamily="34" charset="0"/>
              </a:rPr>
              <a:t>surface.</a:t>
            </a:r>
          </a:p>
          <a:p>
            <a:pPr algn="just">
              <a:spcBef>
                <a:spcPct val="0"/>
              </a:spcBef>
              <a:buClrTx/>
            </a:pPr>
            <a:endParaRPr lang="en-US" sz="1800" b="0" i="0">
              <a:solidFill>
                <a:srgbClr val="424242"/>
              </a:solidFill>
              <a:effectLst/>
              <a:latin typeface="Segoe Sans"/>
            </a:endParaRPr>
          </a:p>
          <a:p>
            <a:pPr algn="just">
              <a:spcBef>
                <a:spcPct val="0"/>
              </a:spcBef>
              <a:buClrTx/>
            </a:pPr>
            <a:endParaRPr lang="en-US" altLang="en-US" sz="2000">
              <a:solidFill>
                <a:srgbClr val="424242"/>
              </a:solidFill>
              <a:latin typeface="Segoe Sans"/>
            </a:endParaRPr>
          </a:p>
          <a:p>
            <a:pPr algn="just">
              <a:spcBef>
                <a:spcPct val="0"/>
              </a:spcBef>
              <a:buClrTx/>
            </a:pPr>
            <a:endParaRPr lang="en-IE" altLang="en-US" sz="2000"/>
          </a:p>
        </p:txBody>
      </p:sp>
      <p:pic>
        <p:nvPicPr>
          <p:cNvPr id="7" name="Grafik 41" descr="A picture containing grey&#10;&#10;Description automatically generated">
            <a:extLst>
              <a:ext uri="{FF2B5EF4-FFF2-40B4-BE49-F238E27FC236}">
                <a16:creationId xmlns:a16="http://schemas.microsoft.com/office/drawing/2014/main" id="{DB41C4B5-12F1-42B5-4F50-E81436744358}"/>
              </a:ext>
            </a:extLst>
          </p:cNvPr>
          <p:cNvPicPr>
            <a:picLocks noChangeAspect="1"/>
          </p:cNvPicPr>
          <p:nvPr/>
        </p:nvPicPr>
        <p:blipFill>
          <a:blip r:embed="rId3" cstate="print"/>
          <a:stretch>
            <a:fillRect/>
          </a:stretch>
        </p:blipFill>
        <p:spPr>
          <a:xfrm>
            <a:off x="9080938" y="3181646"/>
            <a:ext cx="1850419" cy="1878646"/>
          </a:xfrm>
          <a:prstGeom prst="rect">
            <a:avLst/>
          </a:prstGeom>
        </p:spPr>
      </p:pic>
      <p:pic>
        <p:nvPicPr>
          <p:cNvPr id="3" name="Picture 2">
            <a:extLst>
              <a:ext uri="{FF2B5EF4-FFF2-40B4-BE49-F238E27FC236}">
                <a16:creationId xmlns:a16="http://schemas.microsoft.com/office/drawing/2014/main" id="{76F721C8-2CAF-DF5E-1043-DC5F820CD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9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C45BCA3-2BFF-A51A-F2A6-2256F9AC0333}"/>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EF8D6268-251F-F1F0-2770-E29D9B98B643}"/>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lvl="0">
              <a:spcBef>
                <a:spcPts val="0"/>
              </a:spcBef>
              <a:buClr>
                <a:schemeClr val="dk2"/>
              </a:buClr>
              <a:buSzPts val="4000"/>
            </a:pPr>
            <a:r>
              <a:rPr lang="en-GB" dirty="0"/>
              <a:t>Context: State-of-art - 3</a:t>
            </a:r>
            <a:endParaRPr dirty="0"/>
          </a:p>
        </p:txBody>
      </p:sp>
      <p:sp>
        <p:nvSpPr>
          <p:cNvPr id="2" name="Slide Number Placeholder 5">
            <a:extLst>
              <a:ext uri="{FF2B5EF4-FFF2-40B4-BE49-F238E27FC236}">
                <a16:creationId xmlns:a16="http://schemas.microsoft.com/office/drawing/2014/main" id="{929DEFCC-1646-DF73-B45F-2F3D9C8677D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6</a:t>
            </a:fld>
            <a:endParaRPr lang="en-IE"/>
          </a:p>
        </p:txBody>
      </p:sp>
      <p:sp>
        <p:nvSpPr>
          <p:cNvPr id="4" name="Content Placeholder 3">
            <a:extLst>
              <a:ext uri="{FF2B5EF4-FFF2-40B4-BE49-F238E27FC236}">
                <a16:creationId xmlns:a16="http://schemas.microsoft.com/office/drawing/2014/main" id="{6B9D2037-68D5-C173-E0FF-9A280FFC9509}"/>
              </a:ext>
            </a:extLst>
          </p:cNvPr>
          <p:cNvSpPr>
            <a:spLocks noGrp="1"/>
          </p:cNvSpPr>
          <p:nvPr>
            <p:ph sz="half" idx="1"/>
          </p:nvPr>
        </p:nvSpPr>
        <p:spPr>
          <a:xfrm>
            <a:off x="838200" y="1349744"/>
            <a:ext cx="5257800" cy="4928822"/>
          </a:xfrm>
        </p:spPr>
        <p:txBody>
          <a:bodyPr/>
          <a:lstStyle/>
          <a:p>
            <a:pPr algn="just">
              <a:spcBef>
                <a:spcPts val="450"/>
              </a:spcBef>
              <a:spcAft>
                <a:spcPts val="750"/>
              </a:spcAft>
              <a:buNone/>
            </a:pPr>
            <a:r>
              <a:rPr lang="en-US" sz="1800" b="1" i="0">
                <a:solidFill>
                  <a:schemeClr val="tx2"/>
                </a:solidFill>
                <a:effectLst/>
              </a:rPr>
              <a:t>So, as step forward, an advanced </a:t>
            </a:r>
            <a:r>
              <a:rPr lang="en-US" sz="1800">
                <a:solidFill>
                  <a:srgbClr val="26324B"/>
                </a:solidFill>
                <a:latin typeface="arial" panose="020B0604020202020204" pitchFamily="34" charset="0"/>
              </a:rPr>
              <a:t>investigation approach is needed by advanced techniques:</a:t>
            </a:r>
          </a:p>
          <a:p>
            <a:pPr marL="342900" indent="-342900">
              <a:spcBef>
                <a:spcPct val="0"/>
              </a:spcBef>
              <a:spcAft>
                <a:spcPts val="600"/>
              </a:spcAft>
              <a:buClrTx/>
              <a:buFont typeface="Arial" panose="020B0604020202020204" pitchFamily="34" charset="0"/>
              <a:buChar char="•"/>
            </a:pPr>
            <a:r>
              <a:rPr lang="en-US" sz="1800" b="1">
                <a:solidFill>
                  <a:srgbClr val="26324B"/>
                </a:solidFill>
                <a:latin typeface="arial" panose="020B0604020202020204" pitchFamily="34" charset="0"/>
              </a:rPr>
              <a:t>Numerical Modelling and Lab Support</a:t>
            </a:r>
            <a:r>
              <a:rPr lang="en-US" sz="1800">
                <a:solidFill>
                  <a:srgbClr val="26324B"/>
                </a:solidFill>
                <a:latin typeface="arial" panose="020B0604020202020204" pitchFamily="34" charset="0"/>
              </a:rPr>
              <a:t>: Utilizing integrated numerical codes.</a:t>
            </a:r>
          </a:p>
          <a:p>
            <a:pPr marL="342900" indent="-342900">
              <a:spcBef>
                <a:spcPct val="0"/>
              </a:spcBef>
              <a:spcAft>
                <a:spcPts val="600"/>
              </a:spcAft>
              <a:buClrTx/>
              <a:buFont typeface="Arial" panose="020B0604020202020204" pitchFamily="34" charset="0"/>
              <a:buChar char="•"/>
            </a:pPr>
            <a:r>
              <a:rPr lang="en-US" sz="1800" b="1">
                <a:solidFill>
                  <a:srgbClr val="26324B"/>
                </a:solidFill>
                <a:latin typeface="arial" panose="020B0604020202020204" pitchFamily="34" charset="0"/>
              </a:rPr>
              <a:t>Dedicated Sensoring: </a:t>
            </a:r>
            <a:r>
              <a:rPr lang="en-US" sz="1800">
                <a:solidFill>
                  <a:srgbClr val="26324B"/>
                </a:solidFill>
                <a:latin typeface="arial" panose="020B0604020202020204" pitchFamily="34" charset="0"/>
              </a:rPr>
              <a:t>Enabling real-time applicable models and AI tools.</a:t>
            </a:r>
          </a:p>
          <a:p>
            <a:pPr algn="just">
              <a:spcBef>
                <a:spcPts val="450"/>
              </a:spcBef>
              <a:spcAft>
                <a:spcPts val="750"/>
              </a:spcAft>
              <a:buNone/>
            </a:pPr>
            <a:r>
              <a:rPr lang="en-US" sz="1800">
                <a:solidFill>
                  <a:srgbClr val="26324B"/>
                </a:solidFill>
                <a:latin typeface="arial" panose="020B0604020202020204" pitchFamily="34" charset="0"/>
              </a:rPr>
              <a:t>This to drive from a 'knowledge' investigation to a 'know-how' approach, tailoring countermeasures for effective problem-solving on. </a:t>
            </a:r>
          </a:p>
          <a:p>
            <a:pPr marL="342900" indent="-342900">
              <a:spcBef>
                <a:spcPct val="0"/>
              </a:spcBef>
              <a:spcAft>
                <a:spcPts val="600"/>
              </a:spcAft>
              <a:buClrTx/>
              <a:buFont typeface="Arial" panose="020B0604020202020204" pitchFamily="34" charset="0"/>
              <a:buChar char="•"/>
            </a:pPr>
            <a:r>
              <a:rPr lang="en-US" sz="1800" b="1">
                <a:solidFill>
                  <a:srgbClr val="26324B"/>
                </a:solidFill>
                <a:latin typeface="arial" panose="020B0604020202020204" pitchFamily="34" charset="0"/>
              </a:rPr>
              <a:t>Geometric Defects and Crack Formation: </a:t>
            </a:r>
            <a:r>
              <a:rPr lang="en-US" sz="1800">
                <a:solidFill>
                  <a:srgbClr val="26324B"/>
                </a:solidFill>
                <a:latin typeface="arial" panose="020B0604020202020204" pitchFamily="34" charset="0"/>
              </a:rPr>
              <a:t>at four industrial plants.</a:t>
            </a:r>
          </a:p>
          <a:p>
            <a:pPr marL="342900" indent="-342900">
              <a:spcBef>
                <a:spcPct val="0"/>
              </a:spcBef>
              <a:spcAft>
                <a:spcPts val="600"/>
              </a:spcAft>
              <a:buClrTx/>
              <a:buFont typeface="Arial" panose="020B0604020202020204" pitchFamily="34" charset="0"/>
              <a:buChar char="•"/>
            </a:pPr>
            <a:r>
              <a:rPr lang="en-US" sz="1800" b="1">
                <a:solidFill>
                  <a:srgbClr val="26324B"/>
                </a:solidFill>
                <a:latin typeface="arial" panose="020B0604020202020204" pitchFamily="34" charset="0"/>
              </a:rPr>
              <a:t>Integrated Approach: </a:t>
            </a:r>
            <a:r>
              <a:rPr lang="en-US" sz="1800">
                <a:solidFill>
                  <a:srgbClr val="26324B"/>
                </a:solidFill>
                <a:latin typeface="arial" panose="020B0604020202020204" pitchFamily="34" charset="0"/>
              </a:rPr>
              <a:t>Combining casting and rolling processes in a decision support tool for managing the whole process.</a:t>
            </a:r>
            <a:endParaRPr lang="en-IE" altLang="en-US" sz="1800"/>
          </a:p>
        </p:txBody>
      </p:sp>
      <p:sp>
        <p:nvSpPr>
          <p:cNvPr id="7" name="CasellaDiTesto 6">
            <a:extLst>
              <a:ext uri="{FF2B5EF4-FFF2-40B4-BE49-F238E27FC236}">
                <a16:creationId xmlns:a16="http://schemas.microsoft.com/office/drawing/2014/main" id="{7F43904E-8425-EFB9-516A-10D761A13FE9}"/>
              </a:ext>
            </a:extLst>
          </p:cNvPr>
          <p:cNvSpPr txBox="1"/>
          <p:nvPr/>
        </p:nvSpPr>
        <p:spPr>
          <a:xfrm>
            <a:off x="5953059" y="6386129"/>
            <a:ext cx="6096000" cy="307777"/>
          </a:xfrm>
          <a:prstGeom prst="rect">
            <a:avLst/>
          </a:prstGeom>
          <a:noFill/>
        </p:spPr>
        <p:txBody>
          <a:bodyPr wrap="square">
            <a:spAutoFit/>
          </a:bodyPr>
          <a:lstStyle/>
          <a:p>
            <a:r>
              <a:rPr lang="fr-BE" sz="1400" i="1" baseline="30000"/>
              <a:t>1)</a:t>
            </a:r>
            <a:r>
              <a:rPr lang="fr-BE" sz="1400" i="1"/>
              <a:t> </a:t>
            </a:r>
            <a:r>
              <a:rPr lang="fr-BE" sz="1100" i="1"/>
              <a:t>Depending on the state of progress of the project, i.e. PR1 or PR2</a:t>
            </a:r>
            <a:endParaRPr lang="it-IT" i="1"/>
          </a:p>
        </p:txBody>
      </p:sp>
      <p:pic>
        <p:nvPicPr>
          <p:cNvPr id="6" name="Grafik 1">
            <a:extLst>
              <a:ext uri="{FF2B5EF4-FFF2-40B4-BE49-F238E27FC236}">
                <a16:creationId xmlns:a16="http://schemas.microsoft.com/office/drawing/2014/main" id="{A7B36B02-9186-75DE-0C80-8DD2CAA22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214" y="1605775"/>
            <a:ext cx="5773845" cy="3989092"/>
          </a:xfrm>
          <a:prstGeom prst="rect">
            <a:avLst/>
          </a:prstGeom>
        </p:spPr>
      </p:pic>
      <p:pic>
        <p:nvPicPr>
          <p:cNvPr id="3" name="Picture 2">
            <a:extLst>
              <a:ext uri="{FF2B5EF4-FFF2-40B4-BE49-F238E27FC236}">
                <a16:creationId xmlns:a16="http://schemas.microsoft.com/office/drawing/2014/main" id="{C4BD941A-3653-132C-97ED-E11E8B4F9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7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a:t>Project overview</a:t>
            </a:r>
            <a:endParaRPr/>
          </a:p>
        </p:txBody>
      </p:sp>
      <p:sp>
        <p:nvSpPr>
          <p:cNvPr id="2" name="Slide Number Placeholder 5">
            <a:extLst>
              <a:ext uri="{FF2B5EF4-FFF2-40B4-BE49-F238E27FC236}">
                <a16:creationId xmlns:a16="http://schemas.microsoft.com/office/drawing/2014/main" id="{C549A331-2EB5-09D3-EDFA-2662019CB92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7</a:t>
            </a:fld>
            <a:endParaRPr lang="en-IE"/>
          </a:p>
        </p:txBody>
      </p:sp>
      <p:sp>
        <p:nvSpPr>
          <p:cNvPr id="4" name="Content Placeholder 3">
            <a:extLst>
              <a:ext uri="{FF2B5EF4-FFF2-40B4-BE49-F238E27FC236}">
                <a16:creationId xmlns:a16="http://schemas.microsoft.com/office/drawing/2014/main" id="{ACF39196-1987-6959-CAC2-4ECCC090138A}"/>
              </a:ext>
            </a:extLst>
          </p:cNvPr>
          <p:cNvSpPr>
            <a:spLocks noGrp="1"/>
          </p:cNvSpPr>
          <p:nvPr>
            <p:ph sz="half" idx="1"/>
          </p:nvPr>
        </p:nvSpPr>
        <p:spPr>
          <a:xfrm>
            <a:off x="558800" y="1434005"/>
            <a:ext cx="10794999" cy="4183024"/>
          </a:xfrm>
        </p:spPr>
        <p:txBody>
          <a:bodyPr/>
          <a:lstStyle/>
          <a:p>
            <a:pPr algn="just">
              <a:lnSpc>
                <a:spcPct val="100000"/>
              </a:lnSpc>
              <a:spcBef>
                <a:spcPts val="600"/>
              </a:spcBef>
              <a:spcAft>
                <a:spcPts val="600"/>
              </a:spcAft>
            </a:pPr>
            <a:r>
              <a:rPr lang="en-US" b="1" i="0" dirty="0">
                <a:solidFill>
                  <a:srgbClr val="26324B"/>
                </a:solidFill>
                <a:effectLst/>
                <a:latin typeface="arial" panose="020B0604020202020204" pitchFamily="34" charset="0"/>
              </a:rPr>
              <a:t>Scenario and Aims</a:t>
            </a:r>
            <a:r>
              <a:rPr lang="en-US" b="1" i="0" dirty="0">
                <a:solidFill>
                  <a:srgbClr val="26324B"/>
                </a:solidFill>
                <a:effectLst/>
              </a:rPr>
              <a:t>:  </a:t>
            </a:r>
            <a:r>
              <a:rPr lang="en-US" dirty="0">
                <a:solidFill>
                  <a:srgbClr val="26324B"/>
                </a:solidFill>
                <a:latin typeface="arial" panose="020B0604020202020204" pitchFamily="34" charset="0"/>
              </a:rPr>
              <a:t>Non-uniform in-mould solidification in long and flat products can </a:t>
            </a:r>
            <a:r>
              <a:rPr lang="en-US" u="sng" dirty="0">
                <a:solidFill>
                  <a:srgbClr val="26324B"/>
                </a:solidFill>
                <a:latin typeface="arial" panose="020B0604020202020204" pitchFamily="34" charset="0"/>
              </a:rPr>
              <a:t>cause defects </a:t>
            </a:r>
            <a:r>
              <a:rPr lang="en-US" dirty="0">
                <a:solidFill>
                  <a:srgbClr val="26324B"/>
                </a:solidFill>
                <a:latin typeface="arial" panose="020B0604020202020204" pitchFamily="34" charset="0"/>
              </a:rPr>
              <a:t>(e.g., rhomboidity, bulging, cracks) affecting quality and production flow, especially with hot direct charging to reheating furnaces. This proposal aims to </a:t>
            </a:r>
            <a:r>
              <a:rPr lang="en-US" u="sng" dirty="0">
                <a:solidFill>
                  <a:srgbClr val="26324B"/>
                </a:solidFill>
                <a:latin typeface="arial" panose="020B0604020202020204" pitchFamily="34" charset="0"/>
              </a:rPr>
              <a:t>detect defects </a:t>
            </a:r>
            <a:r>
              <a:rPr lang="en-US" dirty="0">
                <a:solidFill>
                  <a:srgbClr val="26324B"/>
                </a:solidFill>
                <a:latin typeface="arial" panose="020B0604020202020204" pitchFamily="34" charset="0"/>
              </a:rPr>
              <a:t>early and identify incorrect process conditions using in-line sensors and models. </a:t>
            </a:r>
          </a:p>
          <a:p>
            <a:pPr algn="just">
              <a:lnSpc>
                <a:spcPct val="100000"/>
              </a:lnSpc>
              <a:spcBef>
                <a:spcPts val="600"/>
              </a:spcBef>
              <a:spcAft>
                <a:spcPts val="600"/>
              </a:spcAft>
            </a:pPr>
            <a:r>
              <a:rPr lang="en-US" b="1" i="0" dirty="0">
                <a:solidFill>
                  <a:srgbClr val="26324B"/>
                </a:solidFill>
                <a:effectLst/>
                <a:latin typeface="arial" panose="020B0604020202020204" pitchFamily="34" charset="0"/>
              </a:rPr>
              <a:t>Novelty of Approach: </a:t>
            </a:r>
            <a:r>
              <a:rPr lang="en-US" dirty="0">
                <a:solidFill>
                  <a:srgbClr val="26324B"/>
                </a:solidFill>
                <a:latin typeface="arial" panose="020B0604020202020204" pitchFamily="34" charset="0"/>
              </a:rPr>
              <a:t>The </a:t>
            </a:r>
            <a:r>
              <a:rPr lang="en-US" b="1" dirty="0">
                <a:solidFill>
                  <a:schemeClr val="tx2"/>
                </a:solidFill>
                <a:latin typeface="arial" panose="020B0604020202020204" pitchFamily="34" charset="0"/>
              </a:rPr>
              <a:t>SUNSHINE</a:t>
            </a:r>
            <a:r>
              <a:rPr lang="en-US" dirty="0">
                <a:solidFill>
                  <a:srgbClr val="26324B"/>
                </a:solidFill>
                <a:latin typeface="arial" panose="020B0604020202020204" pitchFamily="34" charset="0"/>
              </a:rPr>
              <a:t> project </a:t>
            </a:r>
            <a:r>
              <a:rPr lang="en-US" u="sng" dirty="0">
                <a:solidFill>
                  <a:srgbClr val="26324B"/>
                </a:solidFill>
                <a:latin typeface="arial" panose="020B0604020202020204" pitchFamily="34" charset="0"/>
              </a:rPr>
              <a:t>integrates advanced shape and temperature monitoring technologies with comprehensive knowledge on defect causes</a:t>
            </a:r>
            <a:r>
              <a:rPr lang="en-US" dirty="0">
                <a:solidFill>
                  <a:srgbClr val="26324B"/>
                </a:solidFill>
                <a:latin typeface="arial" panose="020B0604020202020204" pitchFamily="34" charset="0"/>
              </a:rPr>
              <a:t>, making them transferable to other casting plants, either for long and flat products. </a:t>
            </a:r>
          </a:p>
          <a:p>
            <a:pPr algn="just">
              <a:lnSpc>
                <a:spcPct val="100000"/>
              </a:lnSpc>
              <a:spcBef>
                <a:spcPts val="600"/>
              </a:spcBef>
              <a:spcAft>
                <a:spcPts val="600"/>
              </a:spcAft>
            </a:pPr>
            <a:r>
              <a:rPr lang="en-US" b="1" dirty="0">
                <a:solidFill>
                  <a:srgbClr val="FF0000"/>
                </a:solidFill>
                <a:highlight>
                  <a:srgbClr val="FFFF00"/>
                </a:highlight>
                <a:latin typeface="arial" panose="020B0604020202020204" pitchFamily="34" charset="0"/>
              </a:rPr>
              <a:t>The project combines databases, innovative simulations, and AI technologies into an integrated concept for industrial control, supporting the steel industry's transformation towards a green and digital future.</a:t>
            </a:r>
          </a:p>
          <a:p>
            <a:pPr algn="just">
              <a:lnSpc>
                <a:spcPct val="100000"/>
              </a:lnSpc>
              <a:spcBef>
                <a:spcPts val="600"/>
              </a:spcBef>
              <a:spcAft>
                <a:spcPts val="600"/>
              </a:spcAft>
            </a:pPr>
            <a:r>
              <a:rPr lang="en-US" dirty="0">
                <a:solidFill>
                  <a:srgbClr val="26324B"/>
                </a:solidFill>
                <a:latin typeface="arial" panose="020B0604020202020204" pitchFamily="34" charset="0"/>
              </a:rPr>
              <a:t>The</a:t>
            </a:r>
            <a:r>
              <a:rPr lang="en-US" b="1" dirty="0">
                <a:solidFill>
                  <a:schemeClr val="tx2"/>
                </a:solidFill>
                <a:latin typeface="arial" panose="020B0604020202020204" pitchFamily="34" charset="0"/>
              </a:rPr>
              <a:t> SUNSHINE </a:t>
            </a:r>
            <a:r>
              <a:rPr lang="en-US" dirty="0">
                <a:solidFill>
                  <a:srgbClr val="26324B"/>
                </a:solidFill>
                <a:latin typeface="arial" panose="020B0604020202020204" pitchFamily="34" charset="0"/>
              </a:rPr>
              <a:t>project features technologies at various TRLs, including wireless thermal mapping (TRL 4), fiber-optical temperature sensors (TRL 5), and AI/ML-driven process control (TRL 6) but the final overall concept refers to a final TRL = 7 (plant application)</a:t>
            </a:r>
          </a:p>
          <a:p>
            <a:pPr>
              <a:lnSpc>
                <a:spcPct val="100000"/>
              </a:lnSpc>
              <a:spcBef>
                <a:spcPts val="600"/>
              </a:spcBef>
              <a:spcAft>
                <a:spcPts val="600"/>
              </a:spcAft>
            </a:pPr>
            <a:endParaRPr lang="en-US" sz="2400" dirty="0">
              <a:solidFill>
                <a:srgbClr val="26324B"/>
              </a:solidFill>
              <a:latin typeface="arial" panose="020B0604020202020204" pitchFamily="34" charset="0"/>
            </a:endParaRPr>
          </a:p>
        </p:txBody>
      </p:sp>
      <p:pic>
        <p:nvPicPr>
          <p:cNvPr id="5" name="Picture 2">
            <a:extLst>
              <a:ext uri="{FF2B5EF4-FFF2-40B4-BE49-F238E27FC236}">
                <a16:creationId xmlns:a16="http://schemas.microsoft.com/office/drawing/2014/main" id="{ADFD36CF-5F4C-F166-4581-844B8DE62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7BA5AE-A0BF-7C19-0975-AACF3F0BFD2D}"/>
              </a:ext>
            </a:extLst>
          </p:cNvPr>
          <p:cNvSpPr>
            <a:spLocks noGrp="1"/>
          </p:cNvSpPr>
          <p:nvPr>
            <p:ph type="title"/>
          </p:nvPr>
        </p:nvSpPr>
        <p:spPr>
          <a:xfrm>
            <a:off x="749915" y="226392"/>
            <a:ext cx="11452597" cy="816904"/>
          </a:xfrm>
        </p:spPr>
        <p:txBody>
          <a:bodyPr/>
          <a:lstStyle/>
          <a:p>
            <a:r>
              <a:rPr lang="en-US"/>
              <a:t>Set</a:t>
            </a:r>
            <a:r>
              <a:rPr lang="en-US" sz="4000"/>
              <a:t> up of Solidification and Microstructure Models</a:t>
            </a:r>
            <a:endParaRPr lang="it-IT" sz="4000"/>
          </a:p>
        </p:txBody>
      </p:sp>
      <p:sp>
        <p:nvSpPr>
          <p:cNvPr id="3" name="Segnaposto contenuto 2">
            <a:extLst>
              <a:ext uri="{FF2B5EF4-FFF2-40B4-BE49-F238E27FC236}">
                <a16:creationId xmlns:a16="http://schemas.microsoft.com/office/drawing/2014/main" id="{BC8049FA-1CC0-1DCC-40E6-1490E5065739}"/>
              </a:ext>
            </a:extLst>
          </p:cNvPr>
          <p:cNvSpPr>
            <a:spLocks noGrp="1"/>
          </p:cNvSpPr>
          <p:nvPr>
            <p:ph idx="1"/>
          </p:nvPr>
        </p:nvSpPr>
        <p:spPr>
          <a:xfrm>
            <a:off x="234950" y="1223131"/>
            <a:ext cx="11722099" cy="5408477"/>
          </a:xfrm>
        </p:spPr>
        <p:txBody>
          <a:bodyPr/>
          <a:lstStyle/>
          <a:p>
            <a:pPr algn="just">
              <a:lnSpc>
                <a:spcPct val="108000"/>
              </a:lnSpc>
              <a:spcBef>
                <a:spcPts val="200"/>
              </a:spcBef>
              <a:spcAft>
                <a:spcPts val="200"/>
              </a:spcAft>
            </a:pPr>
            <a:r>
              <a:rPr lang="en-US" b="1" dirty="0">
                <a:solidFill>
                  <a:schemeClr val="tx2"/>
                </a:solidFill>
                <a:latin typeface="Arial" panose="020B0604020202020204" pitchFamily="34" charset="0"/>
                <a:cs typeface="Arial" panose="020B0604020202020204" pitchFamily="34" charset="0"/>
              </a:rPr>
              <a:t>Objective:</a:t>
            </a:r>
            <a:endParaRPr lang="en-US" dirty="0">
              <a:solidFill>
                <a:schemeClr val="tx2"/>
              </a:solidFill>
              <a:latin typeface="Arial" panose="020B0604020202020204" pitchFamily="34" charset="0"/>
              <a:cs typeface="Arial" panose="020B0604020202020204" pitchFamily="34" charset="0"/>
            </a:endParaRPr>
          </a:p>
          <a:p>
            <a:pPr algn="just">
              <a:lnSpc>
                <a:spcPct val="108000"/>
              </a:lnSpc>
              <a:spcBef>
                <a:spcPts val="200"/>
              </a:spcBef>
              <a:spcAft>
                <a:spcPts val="200"/>
              </a:spcAft>
            </a:pPr>
            <a:r>
              <a:rPr lang="en-US" dirty="0">
                <a:solidFill>
                  <a:srgbClr val="242424"/>
                </a:solidFill>
                <a:latin typeface="Arial" panose="020B0604020202020204" pitchFamily="34" charset="0"/>
                <a:cs typeface="Arial" panose="020B0604020202020204" pitchFamily="34" charset="0"/>
              </a:rPr>
              <a:t>Implement off-line CFD-simulation coupled models for as-cast product solidification by CSM.</a:t>
            </a:r>
          </a:p>
          <a:p>
            <a:pPr algn="just">
              <a:lnSpc>
                <a:spcPct val="108000"/>
              </a:lnSpc>
              <a:spcBef>
                <a:spcPts val="200"/>
              </a:spcBef>
              <a:spcAft>
                <a:spcPts val="200"/>
              </a:spcAft>
            </a:pPr>
            <a:r>
              <a:rPr lang="en-US" b="1" dirty="0">
                <a:solidFill>
                  <a:schemeClr val="tx2"/>
                </a:solidFill>
                <a:latin typeface="Arial" panose="020B0604020202020204" pitchFamily="34" charset="0"/>
                <a:cs typeface="Arial" panose="020B0604020202020204" pitchFamily="34" charset="0"/>
              </a:rPr>
              <a:t>Scope:</a:t>
            </a:r>
            <a:endParaRPr lang="en-US" dirty="0">
              <a:solidFill>
                <a:schemeClr val="tx2"/>
              </a:solidFill>
              <a:latin typeface="Arial" panose="020B0604020202020204" pitchFamily="34" charset="0"/>
              <a:cs typeface="Arial" panose="020B0604020202020204" pitchFamily="34" charset="0"/>
            </a:endParaRPr>
          </a:p>
          <a:p>
            <a:pPr algn="just">
              <a:lnSpc>
                <a:spcPct val="108000"/>
              </a:lnSpc>
              <a:spcBef>
                <a:spcPts val="200"/>
              </a:spcBef>
              <a:spcAft>
                <a:spcPts val="200"/>
              </a:spcAft>
            </a:pPr>
            <a:r>
              <a:rPr lang="en-US" dirty="0">
                <a:solidFill>
                  <a:srgbClr val="242424"/>
                </a:solidFill>
                <a:latin typeface="Arial" panose="020B0604020202020204" pitchFamily="34" charset="0"/>
                <a:cs typeface="Arial" panose="020B0604020202020204" pitchFamily="34" charset="0"/>
              </a:rPr>
              <a:t>Include all operating conditions from mould to secondary cooling for Feralpi, Sidenor, and AdI casters.</a:t>
            </a:r>
          </a:p>
          <a:p>
            <a:pPr algn="just">
              <a:lnSpc>
                <a:spcPct val="108000"/>
              </a:lnSpc>
              <a:spcBef>
                <a:spcPts val="200"/>
              </a:spcBef>
              <a:spcAft>
                <a:spcPts val="200"/>
              </a:spcAft>
            </a:pPr>
            <a:r>
              <a:rPr lang="en-US" b="1" dirty="0">
                <a:solidFill>
                  <a:schemeClr val="tx2"/>
                </a:solidFill>
                <a:latin typeface="Arial" panose="020B0604020202020204" pitchFamily="34" charset="0"/>
                <a:cs typeface="Arial" panose="020B0604020202020204" pitchFamily="34" charset="0"/>
              </a:rPr>
              <a:t>Features:</a:t>
            </a:r>
          </a:p>
          <a:p>
            <a:pPr marL="285750" indent="-285750" algn="just">
              <a:lnSpc>
                <a:spcPct val="108000"/>
              </a:lnSpc>
              <a:spcBef>
                <a:spcPts val="200"/>
              </a:spcBef>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Based on Ansys Fluent code
Implemented the Navier, Stokes, and conservation of energy equations</a:t>
            </a:r>
          </a:p>
          <a:p>
            <a:pPr marL="285750" indent="-285750" algn="just">
              <a:lnSpc>
                <a:spcPct val="108000"/>
              </a:lnSpc>
              <a:spcBef>
                <a:spcPts val="200"/>
              </a:spcBef>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Solidification with Darcy's Law (solid fraction = (T-</a:t>
            </a:r>
            <a:r>
              <a:rPr lang="en-US" dirty="0" err="1">
                <a:latin typeface="Arial" panose="020B0604020202020204" pitchFamily="34" charset="0"/>
                <a:cs typeface="Arial" panose="020B0604020202020204" pitchFamily="34" charset="0"/>
              </a:rPr>
              <a:t>T</a:t>
            </a:r>
            <a:r>
              <a:rPr lang="en-US" i="1" dirty="0" err="1">
                <a:latin typeface="Arial" panose="020B0604020202020204" pitchFamily="34" charset="0"/>
                <a:cs typeface="Arial" panose="020B0604020202020204" pitchFamily="34" charset="0"/>
              </a:rPr>
              <a:t>solidus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a:t>
            </a:r>
            <a:r>
              <a:rPr lang="en-US" i="1" dirty="0" err="1">
                <a:latin typeface="Arial" panose="020B0604020202020204" pitchFamily="34" charset="0"/>
                <a:cs typeface="Arial" panose="020B0604020202020204" pitchFamily="34" charset="0"/>
              </a:rPr>
              <a:t>liquidus</a:t>
            </a:r>
            <a:r>
              <a:rPr lang="en-US" dirty="0" err="1">
                <a:latin typeface="Arial" panose="020B0604020202020204" pitchFamily="34" charset="0"/>
                <a:cs typeface="Arial" panose="020B0604020202020204" pitchFamily="34" charset="0"/>
              </a:rPr>
              <a:t>-T</a:t>
            </a:r>
            <a:r>
              <a:rPr lang="en-US" i="1" dirty="0" err="1">
                <a:latin typeface="Arial" panose="020B0604020202020204" pitchFamily="34" charset="0"/>
                <a:cs typeface="Arial" panose="020B0604020202020204" pitchFamily="34" charset="0"/>
              </a:rPr>
              <a:t>solidus</a:t>
            </a:r>
            <a:r>
              <a:rPr lang="en-US" dirty="0">
                <a:latin typeface="Arial" panose="020B0604020202020204" pitchFamily="34" charset="0"/>
                <a:cs typeface="Arial" panose="020B0604020202020204" pitchFamily="34" charset="0"/>
              </a:rPr>
              <a:t>) ꞓ [0,1]
Output: maps of speed, temperatures, solid fraction</a:t>
            </a:r>
          </a:p>
          <a:p>
            <a:pPr algn="just">
              <a:lnSpc>
                <a:spcPct val="108000"/>
              </a:lnSpc>
              <a:spcBef>
                <a:spcPts val="200"/>
              </a:spcBef>
              <a:spcAft>
                <a:spcPts val="200"/>
              </a:spcAft>
            </a:pPr>
            <a:r>
              <a:rPr lang="en-US" b="1" dirty="0">
                <a:solidFill>
                  <a:schemeClr val="tx2"/>
                </a:solidFill>
                <a:latin typeface="Arial" panose="020B0604020202020204" pitchFamily="34" charset="0"/>
                <a:cs typeface="Arial" panose="020B0604020202020204" pitchFamily="34" charset="0"/>
              </a:rPr>
              <a:t>Input</a:t>
            </a:r>
            <a:r>
              <a:rPr lang="en-US" dirty="0">
                <a:latin typeface="Arial" panose="020B0604020202020204" pitchFamily="34" charset="0"/>
                <a:cs typeface="Arial" panose="020B0604020202020204" pitchFamily="34" charset="0"/>
              </a:rPr>
              <a:t>
Steel properties (density, viscosity, solidus and liquidus temperatures, thermo-physical properties – latent heat, conductivity...) Operating conditions (geometry, casting speed and temperature, heat exchange conditions – mould, secondary …).</a:t>
            </a:r>
            <a:endParaRPr lang="it-IT" dirty="0"/>
          </a:p>
        </p:txBody>
      </p:sp>
    </p:spTree>
    <p:extLst>
      <p:ext uri="{BB962C8B-B14F-4D97-AF65-F5344CB8AC3E}">
        <p14:creationId xmlns:p14="http://schemas.microsoft.com/office/powerpoint/2010/main" val="113880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1FDA6-4711-59CF-BA1F-ECA563C66033}"/>
              </a:ext>
            </a:extLst>
          </p:cNvPr>
          <p:cNvSpPr>
            <a:spLocks noGrp="1"/>
          </p:cNvSpPr>
          <p:nvPr>
            <p:ph type="title"/>
          </p:nvPr>
        </p:nvSpPr>
        <p:spPr/>
        <p:txBody>
          <a:bodyPr/>
          <a:lstStyle/>
          <a:p>
            <a:r>
              <a:rPr lang="it-IT"/>
              <a:t>The CFD Model: Output</a:t>
            </a:r>
          </a:p>
        </p:txBody>
      </p:sp>
      <p:pic>
        <p:nvPicPr>
          <p:cNvPr id="6" name="Picture 2">
            <a:extLst>
              <a:ext uri="{FF2B5EF4-FFF2-40B4-BE49-F238E27FC236}">
                <a16:creationId xmlns:a16="http://schemas.microsoft.com/office/drawing/2014/main" id="{4359D44C-0DF3-F8CE-8C35-C250A0D4D706}"/>
              </a:ext>
            </a:extLst>
          </p:cNvPr>
          <p:cNvPicPr>
            <a:picLocks noChangeAspect="1"/>
          </p:cNvPicPr>
          <p:nvPr/>
        </p:nvPicPr>
        <p:blipFill>
          <a:blip r:embed="rId2"/>
          <a:stretch>
            <a:fillRect/>
          </a:stretch>
        </p:blipFill>
        <p:spPr>
          <a:xfrm>
            <a:off x="571500" y="1498600"/>
            <a:ext cx="6628308" cy="4994274"/>
          </a:xfrm>
          <a:prstGeom prst="rect">
            <a:avLst/>
          </a:prstGeom>
        </p:spPr>
      </p:pic>
      <p:sp>
        <p:nvSpPr>
          <p:cNvPr id="7" name="TextBox 1">
            <a:extLst>
              <a:ext uri="{FF2B5EF4-FFF2-40B4-BE49-F238E27FC236}">
                <a16:creationId xmlns:a16="http://schemas.microsoft.com/office/drawing/2014/main" id="{045F887E-373D-C6DA-A56C-6A9F25FB573A}"/>
              </a:ext>
            </a:extLst>
          </p:cNvPr>
          <p:cNvSpPr txBox="1"/>
          <p:nvPr/>
        </p:nvSpPr>
        <p:spPr>
          <a:xfrm>
            <a:off x="7190087" y="3245995"/>
            <a:ext cx="4835850"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Typical Flow field in the mould (1/4 for symmetry)</a:t>
            </a:r>
            <a:endParaRPr lang="it-IT"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81D8D7-40CE-4AAC-E9BD-EB0BFBD5B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100" y="596943"/>
            <a:ext cx="2552580" cy="58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89042"/>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6ccadb4-0da7-4871-bcc7-9855108e5f7d">
      <Terms xmlns="http://schemas.microsoft.com/office/infopath/2007/PartnerControls"/>
    </lcf76f155ced4ddcb4097134ff3c332f>
    <TaxCatchAll xmlns="10e53832-cebe-459e-a67f-07b1f7e2e8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0E864961941C4BBD33D6AD7BC84ACC" ma:contentTypeVersion="12" ma:contentTypeDescription="Create a new document." ma:contentTypeScope="" ma:versionID="1ce40a77706e0cdcea8d0201dd307cf6">
  <xsd:schema xmlns:xsd="http://www.w3.org/2001/XMLSchema" xmlns:xs="http://www.w3.org/2001/XMLSchema" xmlns:p="http://schemas.microsoft.com/office/2006/metadata/properties" xmlns:ns2="16ccadb4-0da7-4871-bcc7-9855108e5f7d" xmlns:ns3="10e53832-cebe-459e-a67f-07b1f7e2e8e2" targetNamespace="http://schemas.microsoft.com/office/2006/metadata/properties" ma:root="true" ma:fieldsID="667d787560e3a874f45bcf0515de2a31" ns2:_="" ns3:_="">
    <xsd:import namespace="16ccadb4-0da7-4871-bcc7-9855108e5f7d"/>
    <xsd:import namespace="10e53832-cebe-459e-a67f-07b1f7e2e8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cadb4-0da7-4871-bcc7-9855108e5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f4de13-5988-42ba-be64-0cdd3a54ca9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53832-cebe-459e-a67f-07b1f7e2e8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e44e0b-b20b-4943-888b-50254e8ada95}" ma:internalName="TaxCatchAll" ma:showField="CatchAllData" ma:web="10e53832-cebe-459e-a67f-07b1f7e2e8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619763-DE16-4777-8BE4-6743441F71FA}">
  <ds:schemaRef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http://purl.org/dc/terms/"/>
    <ds:schemaRef ds:uri="http://schemas.microsoft.com/office/infopath/2007/PartnerControls"/>
    <ds:schemaRef ds:uri="8ee3880a-4e6d-4684-b38d-0fc6935cdefb"/>
    <ds:schemaRef ds:uri="http://schemas.microsoft.com/office/2006/metadata/properties"/>
    <ds:schemaRef ds:uri="16ccadb4-0da7-4871-bcc7-9855108e5f7d"/>
    <ds:schemaRef ds:uri="10e53832-cebe-459e-a67f-07b1f7e2e8e2"/>
  </ds:schemaRefs>
</ds:datastoreItem>
</file>

<file path=customXml/itemProps2.xml><?xml version="1.0" encoding="utf-8"?>
<ds:datastoreItem xmlns:ds="http://schemas.openxmlformats.org/officeDocument/2006/customXml" ds:itemID="{C176778D-7739-4B30-B5D7-BBF14DF6108D}"/>
</file>

<file path=customXml/itemProps3.xml><?xml version="1.0" encoding="utf-8"?>
<ds:datastoreItem xmlns:ds="http://schemas.openxmlformats.org/officeDocument/2006/customXml" ds:itemID="{B49A41FD-CC91-498C-9D01-6B9D454E83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2681</Words>
  <Application>Microsoft Office PowerPoint</Application>
  <PresentationFormat>Panorámica</PresentationFormat>
  <Paragraphs>196</Paragraphs>
  <Slides>19</Slides>
  <Notes>13</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colour palette new PPT</vt:lpstr>
      <vt:lpstr>METACAST  Mapping, Educating, Training, Applying models in continuous CASTing</vt:lpstr>
      <vt:lpstr>Presentación de PowerPoint</vt:lpstr>
      <vt:lpstr>SUNSHINE SUstainable New casting and rolling process monitoring/sensoring approach aimed at proper surface quality and SHape IN flat and long products, enabling Energy savings and smart management in the casting/rolling operations</vt:lpstr>
      <vt:lpstr>Context: State-of-art - 1 </vt:lpstr>
      <vt:lpstr>Context: State-of-art - 2 </vt:lpstr>
      <vt:lpstr>Context: State-of-art - 3</vt:lpstr>
      <vt:lpstr>Project overview</vt:lpstr>
      <vt:lpstr>Set up of Solidification and Microstructure Models</vt:lpstr>
      <vt:lpstr>The CFD Model: Output</vt:lpstr>
      <vt:lpstr>Set up of a Thermomechanical Module for As-Cast Product Solidification</vt:lpstr>
      <vt:lpstr>Create Artificial Intelligence / Machine Learning tool</vt:lpstr>
      <vt:lpstr>Expected impact and KPIs - 1​</vt:lpstr>
      <vt:lpstr>Expected impact and KPIs - 2​</vt:lpstr>
      <vt:lpstr>Next steps​</vt:lpstr>
      <vt:lpstr>Towards industrial application​s</vt:lpstr>
      <vt:lpstr>Towards industrial application​s</vt:lpstr>
      <vt:lpstr>Thank you for your attention!  Orlando Di Pietro, RINA-CSM</vt:lpstr>
      <vt:lpstr>Issues behind the project</vt:lpstr>
      <vt:lpstr>Project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JENET Andreas (REA)</dc:creator>
  <cp:lastModifiedBy>Michele DE SANTIS</cp:lastModifiedBy>
  <cp:revision>2</cp:revision>
  <dcterms:modified xsi:type="dcterms:W3CDTF">2025-11-25T13:54:38Z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cdc456-5864-460f-beda-883d23b78bbb_Enabled">
    <vt:lpwstr>true</vt:lpwstr>
  </property>
  <property fmtid="{D5CDD505-2E9C-101B-9397-08002B2CF9AE}" pid="3" name="MSIP_Label_f4cdc456-5864-460f-beda-883d23b78bbb_SetDate">
    <vt:lpwstr>2025-04-04T19:51:19Z</vt:lpwstr>
  </property>
  <property fmtid="{D5CDD505-2E9C-101B-9397-08002B2CF9AE}" pid="4" name="MSIP_Label_f4cdc456-5864-460f-beda-883d23b78bbb_Method">
    <vt:lpwstr>Privileged</vt:lpwstr>
  </property>
  <property fmtid="{D5CDD505-2E9C-101B-9397-08002B2CF9AE}" pid="5" name="MSIP_Label_f4cdc456-5864-460f-beda-883d23b78bbb_Name">
    <vt:lpwstr>Publicly Available</vt:lpwstr>
  </property>
  <property fmtid="{D5CDD505-2E9C-101B-9397-08002B2CF9AE}" pid="6" name="MSIP_Label_f4cdc456-5864-460f-beda-883d23b78bbb_SiteId">
    <vt:lpwstr>b24c8b06-522c-46fe-9080-70926f8dddb1</vt:lpwstr>
  </property>
  <property fmtid="{D5CDD505-2E9C-101B-9397-08002B2CF9AE}" pid="7" name="MSIP_Label_f4cdc456-5864-460f-beda-883d23b78bbb_ActionId">
    <vt:lpwstr>4a734377-6068-411e-863f-7da6e44f0665</vt:lpwstr>
  </property>
  <property fmtid="{D5CDD505-2E9C-101B-9397-08002B2CF9AE}" pid="8" name="MSIP_Label_f4cdc456-5864-460f-beda-883d23b78bbb_ContentBits">
    <vt:lpwstr>0</vt:lpwstr>
  </property>
  <property fmtid="{D5CDD505-2E9C-101B-9397-08002B2CF9AE}" pid="9" name="ContentTypeId">
    <vt:lpwstr>0x010100770E864961941C4BBD33D6AD7BC84ACC</vt:lpwstr>
  </property>
  <property fmtid="{D5CDD505-2E9C-101B-9397-08002B2CF9AE}" pid="10" name="MSIP_Label_a6175487-42af-4492-84fe-2b4054e011bd_Enabled">
    <vt:lpwstr>true</vt:lpwstr>
  </property>
  <property fmtid="{D5CDD505-2E9C-101B-9397-08002B2CF9AE}" pid="11" name="MSIP_Label_a6175487-42af-4492-84fe-2b4054e011bd_SetDate">
    <vt:lpwstr>2025-04-29T12:40:45Z</vt:lpwstr>
  </property>
  <property fmtid="{D5CDD505-2E9C-101B-9397-08002B2CF9AE}" pid="12" name="MSIP_Label_a6175487-42af-4492-84fe-2b4054e011bd_Method">
    <vt:lpwstr>Privileged</vt:lpwstr>
  </property>
  <property fmtid="{D5CDD505-2E9C-101B-9397-08002B2CF9AE}" pid="13" name="MSIP_Label_a6175487-42af-4492-84fe-2b4054e011bd_Name">
    <vt:lpwstr>Public</vt:lpwstr>
  </property>
  <property fmtid="{D5CDD505-2E9C-101B-9397-08002B2CF9AE}" pid="14" name="MSIP_Label_a6175487-42af-4492-84fe-2b4054e011bd_SiteId">
    <vt:lpwstr>76e3e3ff-fce0-45ec-a946-bc44d69a9b7e</vt:lpwstr>
  </property>
  <property fmtid="{D5CDD505-2E9C-101B-9397-08002B2CF9AE}" pid="15" name="MSIP_Label_a6175487-42af-4492-84fe-2b4054e011bd_ActionId">
    <vt:lpwstr>6f685ad6-294f-4bb8-84fd-f4796d702eb5</vt:lpwstr>
  </property>
  <property fmtid="{D5CDD505-2E9C-101B-9397-08002B2CF9AE}" pid="16" name="MSIP_Label_a6175487-42af-4492-84fe-2b4054e011bd_ContentBits">
    <vt:lpwstr>0</vt:lpwstr>
  </property>
  <property fmtid="{D5CDD505-2E9C-101B-9397-08002B2CF9AE}" pid="17" name="MSIP_Label_a6175487-42af-4492-84fe-2b4054e011bd_Tag">
    <vt:lpwstr>10, 0, 1, 1</vt:lpwstr>
  </property>
  <property fmtid="{D5CDD505-2E9C-101B-9397-08002B2CF9AE}" pid="18" name="MediaServiceImageTags">
    <vt:lpwstr/>
  </property>
</Properties>
</file>