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8" r:id="rId5"/>
    <p:sldId id="283" r:id="rId6"/>
    <p:sldId id="282" r:id="rId7"/>
    <p:sldId id="266" r:id="rId8"/>
    <p:sldId id="276" r:id="rId9"/>
    <p:sldId id="277" r:id="rId10"/>
    <p:sldId id="287" r:id="rId11"/>
    <p:sldId id="281" r:id="rId12"/>
    <p:sldId id="270" r:id="rId13"/>
    <p:sldId id="284" r:id="rId14"/>
    <p:sldId id="285" r:id="rId15"/>
    <p:sldId id="286"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DC1"/>
    <a:srgbClr val="004494"/>
    <a:srgbClr val="0356B1"/>
    <a:srgbClr val="024B9C"/>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9BC6F-C0A8-4ED0-9FDE-616295B63FFE}" v="3" dt="2025-12-04T13:48:14.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1" autoAdjust="0"/>
    <p:restoredTop sz="95020" autoAdjust="0"/>
  </p:normalViewPr>
  <p:slideViewPr>
    <p:cSldViewPr snapToGrid="0">
      <p:cViewPr varScale="1">
        <p:scale>
          <a:sx n="92" d="100"/>
          <a:sy n="92" d="100"/>
        </p:scale>
        <p:origin x="475" y="82"/>
      </p:cViewPr>
      <p:guideLst>
        <p:guide orient="horz" pos="20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327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DE SANTIS" userId="330d1132-7df1-4fd9-aff9-7f0aa3f088b8" providerId="ADAL" clId="{CA8B0865-7320-4B8F-ABE0-E8EE4A239FA3}"/>
    <pc:docChg chg="undo redo custSel modSld">
      <pc:chgData name="Michele DE SANTIS" userId="330d1132-7df1-4fd9-aff9-7f0aa3f088b8" providerId="ADAL" clId="{CA8B0865-7320-4B8F-ABE0-E8EE4A239FA3}" dt="2025-12-04T13:48:29.440" v="179" actId="114"/>
      <pc:docMkLst>
        <pc:docMk/>
      </pc:docMkLst>
      <pc:sldChg chg="delSp modSp mod">
        <pc:chgData name="Michele DE SANTIS" userId="330d1132-7df1-4fd9-aff9-7f0aa3f088b8" providerId="ADAL" clId="{CA8B0865-7320-4B8F-ABE0-E8EE4A239FA3}" dt="2025-12-04T12:47:10.515" v="76" actId="120"/>
        <pc:sldMkLst>
          <pc:docMk/>
          <pc:sldMk cId="1121371840" sldId="258"/>
        </pc:sldMkLst>
        <pc:spChg chg="del mod">
          <ac:chgData name="Michele DE SANTIS" userId="330d1132-7df1-4fd9-aff9-7f0aa3f088b8" providerId="ADAL" clId="{CA8B0865-7320-4B8F-ABE0-E8EE4A239FA3}" dt="2025-12-04T12:47:04.156" v="75" actId="478"/>
          <ac:spMkLst>
            <pc:docMk/>
            <pc:sldMk cId="1121371840" sldId="258"/>
            <ac:spMk id="2" creationId="{586C1752-CC67-3D4D-FD60-50B9C47B0C9E}"/>
          </ac:spMkLst>
        </pc:spChg>
        <pc:spChg chg="mod">
          <ac:chgData name="Michele DE SANTIS" userId="330d1132-7df1-4fd9-aff9-7f0aa3f088b8" providerId="ADAL" clId="{CA8B0865-7320-4B8F-ABE0-E8EE4A239FA3}" dt="2025-12-04T12:47:10.515" v="76" actId="120"/>
          <ac:spMkLst>
            <pc:docMk/>
            <pc:sldMk cId="1121371840" sldId="258"/>
            <ac:spMk id="131" creationId="{A8E3525B-A6CA-592A-BBDA-5C6229B51E9C}"/>
          </ac:spMkLst>
        </pc:spChg>
      </pc:sldChg>
      <pc:sldChg chg="modSp mod">
        <pc:chgData name="Michele DE SANTIS" userId="330d1132-7df1-4fd9-aff9-7f0aa3f088b8" providerId="ADAL" clId="{CA8B0865-7320-4B8F-ABE0-E8EE4A239FA3}" dt="2025-12-04T12:47:52.759" v="79" actId="1076"/>
        <pc:sldMkLst>
          <pc:docMk/>
          <pc:sldMk cId="845797670" sldId="276"/>
        </pc:sldMkLst>
        <pc:spChg chg="mod">
          <ac:chgData name="Michele DE SANTIS" userId="330d1132-7df1-4fd9-aff9-7f0aa3f088b8" providerId="ADAL" clId="{CA8B0865-7320-4B8F-ABE0-E8EE4A239FA3}" dt="2025-12-04T12:47:52.759" v="79" actId="1076"/>
          <ac:spMkLst>
            <pc:docMk/>
            <pc:sldMk cId="845797670" sldId="276"/>
            <ac:spMk id="4" creationId="{9B5E5A2B-F00D-9B21-E08C-34B8EB357863}"/>
          </ac:spMkLst>
        </pc:spChg>
        <pc:spChg chg="mod">
          <ac:chgData name="Michele DE SANTIS" userId="330d1132-7df1-4fd9-aff9-7f0aa3f088b8" providerId="ADAL" clId="{CA8B0865-7320-4B8F-ABE0-E8EE4A239FA3}" dt="2025-12-04T12:47:49.834" v="78" actId="1076"/>
          <ac:spMkLst>
            <pc:docMk/>
            <pc:sldMk cId="845797670" sldId="276"/>
            <ac:spMk id="24" creationId="{F1BCE344-6838-0CDF-B16F-E6489DC61B75}"/>
          </ac:spMkLst>
        </pc:spChg>
      </pc:sldChg>
      <pc:sldChg chg="addSp delSp modSp mod">
        <pc:chgData name="Michele DE SANTIS" userId="330d1132-7df1-4fd9-aff9-7f0aa3f088b8" providerId="ADAL" clId="{CA8B0865-7320-4B8F-ABE0-E8EE4A239FA3}" dt="2025-12-04T12:50:29.046" v="115" actId="1076"/>
        <pc:sldMkLst>
          <pc:docMk/>
          <pc:sldMk cId="4032457465" sldId="281"/>
        </pc:sldMkLst>
        <pc:spChg chg="mod">
          <ac:chgData name="Michele DE SANTIS" userId="330d1132-7df1-4fd9-aff9-7f0aa3f088b8" providerId="ADAL" clId="{CA8B0865-7320-4B8F-ABE0-E8EE4A239FA3}" dt="2025-12-04T12:50:29.046" v="115" actId="1076"/>
          <ac:spMkLst>
            <pc:docMk/>
            <pc:sldMk cId="4032457465" sldId="281"/>
            <ac:spMk id="4" creationId="{759BD6E2-801A-E8A8-9037-657D809A1CA5}"/>
          </ac:spMkLst>
        </pc:spChg>
        <pc:spChg chg="del mod">
          <ac:chgData name="Michele DE SANTIS" userId="330d1132-7df1-4fd9-aff9-7f0aa3f088b8" providerId="ADAL" clId="{CA8B0865-7320-4B8F-ABE0-E8EE4A239FA3}" dt="2025-12-04T12:49:07.819" v="88" actId="21"/>
          <ac:spMkLst>
            <pc:docMk/>
            <pc:sldMk cId="4032457465" sldId="281"/>
            <ac:spMk id="9" creationId="{10FC9F80-956B-99A0-EAEA-77D51DEDB84F}"/>
          </ac:spMkLst>
        </pc:spChg>
        <pc:picChg chg="del mod">
          <ac:chgData name="Michele DE SANTIS" userId="330d1132-7df1-4fd9-aff9-7f0aa3f088b8" providerId="ADAL" clId="{CA8B0865-7320-4B8F-ABE0-E8EE4A239FA3}" dt="2025-12-04T12:49:07.819" v="88" actId="21"/>
          <ac:picMkLst>
            <pc:docMk/>
            <pc:sldMk cId="4032457465" sldId="281"/>
            <ac:picMk id="3" creationId="{6ED57131-EE50-CB38-BDAC-1CDA7B6F0736}"/>
          </ac:picMkLst>
        </pc:picChg>
        <pc:picChg chg="del mod">
          <ac:chgData name="Michele DE SANTIS" userId="330d1132-7df1-4fd9-aff9-7f0aa3f088b8" providerId="ADAL" clId="{CA8B0865-7320-4B8F-ABE0-E8EE4A239FA3}" dt="2025-12-04T12:49:07.819" v="88" actId="21"/>
          <ac:picMkLst>
            <pc:docMk/>
            <pc:sldMk cId="4032457465" sldId="281"/>
            <ac:picMk id="6" creationId="{E5193734-70AC-F683-45F6-23E09BF87115}"/>
          </ac:picMkLst>
        </pc:picChg>
        <pc:picChg chg="del mod">
          <ac:chgData name="Michele DE SANTIS" userId="330d1132-7df1-4fd9-aff9-7f0aa3f088b8" providerId="ADAL" clId="{CA8B0865-7320-4B8F-ABE0-E8EE4A239FA3}" dt="2025-12-04T12:49:07.819" v="88" actId="21"/>
          <ac:picMkLst>
            <pc:docMk/>
            <pc:sldMk cId="4032457465" sldId="281"/>
            <ac:picMk id="7" creationId="{8C00CE66-B3D4-A0D2-D41C-5D31B36F4736}"/>
          </ac:picMkLst>
        </pc:picChg>
        <pc:picChg chg="del mod">
          <ac:chgData name="Michele DE SANTIS" userId="330d1132-7df1-4fd9-aff9-7f0aa3f088b8" providerId="ADAL" clId="{CA8B0865-7320-4B8F-ABE0-E8EE4A239FA3}" dt="2025-12-04T12:49:07.819" v="88" actId="21"/>
          <ac:picMkLst>
            <pc:docMk/>
            <pc:sldMk cId="4032457465" sldId="281"/>
            <ac:picMk id="8" creationId="{6C1A489F-7806-EF7D-3578-AEFA07F46B6A}"/>
          </ac:picMkLst>
        </pc:picChg>
        <pc:picChg chg="add mod">
          <ac:chgData name="Michele DE SANTIS" userId="330d1132-7df1-4fd9-aff9-7f0aa3f088b8" providerId="ADAL" clId="{CA8B0865-7320-4B8F-ABE0-E8EE4A239FA3}" dt="2025-12-04T12:50:26.090" v="114" actId="14100"/>
          <ac:picMkLst>
            <pc:docMk/>
            <pc:sldMk cId="4032457465" sldId="281"/>
            <ac:picMk id="10" creationId="{3C030EC0-79B4-3B8A-0356-003D312C78D4}"/>
          </ac:picMkLst>
        </pc:picChg>
        <pc:picChg chg="add mod">
          <ac:chgData name="Michele DE SANTIS" userId="330d1132-7df1-4fd9-aff9-7f0aa3f088b8" providerId="ADAL" clId="{CA8B0865-7320-4B8F-ABE0-E8EE4A239FA3}" dt="2025-12-04T12:50:22.227" v="112" actId="1076"/>
          <ac:picMkLst>
            <pc:docMk/>
            <pc:sldMk cId="4032457465" sldId="281"/>
            <ac:picMk id="11" creationId="{B58F3498-3518-B9D5-2D78-CF78AF101823}"/>
          </ac:picMkLst>
        </pc:picChg>
      </pc:sldChg>
      <pc:sldChg chg="modSp mod">
        <pc:chgData name="Michele DE SANTIS" userId="330d1132-7df1-4fd9-aff9-7f0aa3f088b8" providerId="ADAL" clId="{CA8B0865-7320-4B8F-ABE0-E8EE4A239FA3}" dt="2025-12-04T09:17:05.680" v="39" actId="404"/>
        <pc:sldMkLst>
          <pc:docMk/>
          <pc:sldMk cId="984518110" sldId="282"/>
        </pc:sldMkLst>
        <pc:spChg chg="mod">
          <ac:chgData name="Michele DE SANTIS" userId="330d1132-7df1-4fd9-aff9-7f0aa3f088b8" providerId="ADAL" clId="{CA8B0865-7320-4B8F-ABE0-E8EE4A239FA3}" dt="2025-12-04T09:17:05.680" v="39" actId="404"/>
          <ac:spMkLst>
            <pc:docMk/>
            <pc:sldMk cId="984518110" sldId="282"/>
            <ac:spMk id="131" creationId="{CF05DB96-55E4-11CC-5358-773293A59012}"/>
          </ac:spMkLst>
        </pc:spChg>
      </pc:sldChg>
      <pc:sldChg chg="modSp mod">
        <pc:chgData name="Michele DE SANTIS" userId="330d1132-7df1-4fd9-aff9-7f0aa3f088b8" providerId="ADAL" clId="{CA8B0865-7320-4B8F-ABE0-E8EE4A239FA3}" dt="2025-12-04T12:47:26.254" v="77" actId="20577"/>
        <pc:sldMkLst>
          <pc:docMk/>
          <pc:sldMk cId="2038050071" sldId="283"/>
        </pc:sldMkLst>
        <pc:graphicFrameChg chg="modGraphic">
          <ac:chgData name="Michele DE SANTIS" userId="330d1132-7df1-4fd9-aff9-7f0aa3f088b8" providerId="ADAL" clId="{CA8B0865-7320-4B8F-ABE0-E8EE4A239FA3}" dt="2025-12-04T12:47:26.254" v="77" actId="20577"/>
          <ac:graphicFrameMkLst>
            <pc:docMk/>
            <pc:sldMk cId="2038050071" sldId="283"/>
            <ac:graphicFrameMk id="6" creationId="{2BF1E499-1057-AB66-0667-80C619EC7692}"/>
          </ac:graphicFrameMkLst>
        </pc:graphicFrameChg>
      </pc:sldChg>
      <pc:sldChg chg="modSp mod">
        <pc:chgData name="Michele DE SANTIS" userId="330d1132-7df1-4fd9-aff9-7f0aa3f088b8" providerId="ADAL" clId="{CA8B0865-7320-4B8F-ABE0-E8EE4A239FA3}" dt="2025-12-04T13:48:29.440" v="179" actId="114"/>
        <pc:sldMkLst>
          <pc:docMk/>
          <pc:sldMk cId="1495802282" sldId="286"/>
        </pc:sldMkLst>
        <pc:spChg chg="mod">
          <ac:chgData name="Michele DE SANTIS" userId="330d1132-7df1-4fd9-aff9-7f0aa3f088b8" providerId="ADAL" clId="{CA8B0865-7320-4B8F-ABE0-E8EE4A239FA3}" dt="2025-12-04T13:48:29.440" v="179" actId="114"/>
          <ac:spMkLst>
            <pc:docMk/>
            <pc:sldMk cId="1495802282" sldId="286"/>
            <ac:spMk id="23" creationId="{3DEB9985-FFD2-812A-1F1C-AD3253C3E84A}"/>
          </ac:spMkLst>
        </pc:spChg>
      </pc:sldChg>
      <pc:sldChg chg="delSp modSp mod">
        <pc:chgData name="Michele DE SANTIS" userId="330d1132-7df1-4fd9-aff9-7f0aa3f088b8" providerId="ADAL" clId="{CA8B0865-7320-4B8F-ABE0-E8EE4A239FA3}" dt="2025-12-04T12:53:09.309" v="169" actId="1076"/>
        <pc:sldMkLst>
          <pc:docMk/>
          <pc:sldMk cId="2733505821" sldId="287"/>
        </pc:sldMkLst>
        <pc:spChg chg="mod">
          <ac:chgData name="Michele DE SANTIS" userId="330d1132-7df1-4fd9-aff9-7f0aa3f088b8" providerId="ADAL" clId="{CA8B0865-7320-4B8F-ABE0-E8EE4A239FA3}" dt="2025-12-04T12:50:48.414" v="119" actId="207"/>
          <ac:spMkLst>
            <pc:docMk/>
            <pc:sldMk cId="2733505821" sldId="287"/>
            <ac:spMk id="3" creationId="{00000000-0000-0000-0000-000000000000}"/>
          </ac:spMkLst>
        </pc:spChg>
        <pc:spChg chg="mod">
          <ac:chgData name="Michele DE SANTIS" userId="330d1132-7df1-4fd9-aff9-7f0aa3f088b8" providerId="ADAL" clId="{CA8B0865-7320-4B8F-ABE0-E8EE4A239FA3}" dt="2025-12-04T12:53:05.546" v="168" actId="1076"/>
          <ac:spMkLst>
            <pc:docMk/>
            <pc:sldMk cId="2733505821" sldId="287"/>
            <ac:spMk id="4" creationId="{00000000-0000-0000-0000-000000000000}"/>
          </ac:spMkLst>
        </pc:spChg>
        <pc:spChg chg="mod">
          <ac:chgData name="Michele DE SANTIS" userId="330d1132-7df1-4fd9-aff9-7f0aa3f088b8" providerId="ADAL" clId="{CA8B0865-7320-4B8F-ABE0-E8EE4A239FA3}" dt="2025-12-04T12:53:09.309" v="169" actId="1076"/>
          <ac:spMkLst>
            <pc:docMk/>
            <pc:sldMk cId="2733505821" sldId="287"/>
            <ac:spMk id="5" creationId="{00000000-0000-0000-0000-000000000000}"/>
          </ac:spMkLst>
        </pc:spChg>
        <pc:spChg chg="del mod">
          <ac:chgData name="Michele DE SANTIS" userId="330d1132-7df1-4fd9-aff9-7f0aa3f088b8" providerId="ADAL" clId="{CA8B0865-7320-4B8F-ABE0-E8EE4A239FA3}" dt="2025-12-04T12:52:58.784" v="167" actId="478"/>
          <ac:spMkLst>
            <pc:docMk/>
            <pc:sldMk cId="2733505821" sldId="287"/>
            <ac:spMk id="9" creationId="{A590F137-763D-7C5C-71FC-36A2BEE49DB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9ABEE-CF09-4DC8-9BE1-893B19554205}" type="doc">
      <dgm:prSet loTypeId="urn:microsoft.com/office/officeart/2005/8/layout/gear1" loCatId="relationship" qsTypeId="urn:microsoft.com/office/officeart/2005/8/quickstyle/simple1" qsCatId="simple" csTypeId="urn:microsoft.com/office/officeart/2005/8/colors/accent1_2" csCatId="accent1" phldr="1"/>
      <dgm:spPr/>
    </dgm:pt>
    <dgm:pt modelId="{315C7160-4EBB-4C8C-90E4-499B08D8351A}">
      <dgm:prSet phldrT="[Text]"/>
      <dgm:spPr>
        <a:solidFill>
          <a:schemeClr val="accent3">
            <a:lumMod val="75000"/>
          </a:schemeClr>
        </a:solidFill>
      </dgm:spPr>
      <dgm:t>
        <a:bodyPr/>
        <a:lstStyle/>
        <a:p>
          <a:r>
            <a:rPr lang="en-US" dirty="0"/>
            <a:t> </a:t>
          </a:r>
          <a:endParaRPr lang="it-IT" dirty="0"/>
        </a:p>
      </dgm:t>
    </dgm:pt>
    <dgm:pt modelId="{7F13DED3-B8E7-4146-B90D-774FFEBE133E}" type="parTrans" cxnId="{9C0DD994-69B7-4569-9FD6-03623A82235D}">
      <dgm:prSet/>
      <dgm:spPr/>
      <dgm:t>
        <a:bodyPr/>
        <a:lstStyle/>
        <a:p>
          <a:endParaRPr lang="it-IT"/>
        </a:p>
      </dgm:t>
    </dgm:pt>
    <dgm:pt modelId="{F91D29C3-4BE8-40DB-944D-2D1493246AA9}" type="sibTrans" cxnId="{9C0DD994-69B7-4569-9FD6-03623A82235D}">
      <dgm:prSet/>
      <dgm:spPr/>
      <dgm:t>
        <a:bodyPr/>
        <a:lstStyle/>
        <a:p>
          <a:endParaRPr lang="it-IT"/>
        </a:p>
      </dgm:t>
    </dgm:pt>
    <dgm:pt modelId="{88C8179F-190C-4C7B-B759-27F6A3FAED2D}">
      <dgm:prSet phldrT="[Text]"/>
      <dgm:spPr>
        <a:solidFill>
          <a:schemeClr val="bg2">
            <a:lumMod val="50000"/>
          </a:schemeClr>
        </a:solidFill>
      </dgm:spPr>
      <dgm:t>
        <a:bodyPr/>
        <a:lstStyle/>
        <a:p>
          <a:r>
            <a:rPr lang="en-US" dirty="0"/>
            <a:t> </a:t>
          </a:r>
          <a:endParaRPr lang="it-IT" dirty="0"/>
        </a:p>
      </dgm:t>
    </dgm:pt>
    <dgm:pt modelId="{53255524-4512-4F15-AFB1-477A72EA1410}" type="parTrans" cxnId="{22A2786A-B038-493A-B4F3-3873D8E9E1EC}">
      <dgm:prSet/>
      <dgm:spPr/>
      <dgm:t>
        <a:bodyPr/>
        <a:lstStyle/>
        <a:p>
          <a:endParaRPr lang="it-IT"/>
        </a:p>
      </dgm:t>
    </dgm:pt>
    <dgm:pt modelId="{E9C0AA6A-72C7-4372-9FE5-99B187DE47BF}" type="sibTrans" cxnId="{22A2786A-B038-493A-B4F3-3873D8E9E1EC}">
      <dgm:prSet/>
      <dgm:spPr/>
      <dgm:t>
        <a:bodyPr/>
        <a:lstStyle/>
        <a:p>
          <a:endParaRPr lang="it-IT"/>
        </a:p>
      </dgm:t>
    </dgm:pt>
    <dgm:pt modelId="{953A94A9-0527-4B50-B962-E32514D1B2C6}">
      <dgm:prSet phldrT="[Text]"/>
      <dgm:spPr>
        <a:solidFill>
          <a:srgbClr val="FF0000"/>
        </a:solidFill>
      </dgm:spPr>
      <dgm:t>
        <a:bodyPr/>
        <a:lstStyle/>
        <a:p>
          <a:r>
            <a:rPr lang="en-US" dirty="0"/>
            <a:t> </a:t>
          </a:r>
          <a:endParaRPr lang="it-IT" dirty="0"/>
        </a:p>
      </dgm:t>
    </dgm:pt>
    <dgm:pt modelId="{874A9906-B295-4F52-B65D-A3F129A310C9}" type="parTrans" cxnId="{C98C4ABE-43E4-43D6-9474-7D6851E75A9D}">
      <dgm:prSet/>
      <dgm:spPr/>
      <dgm:t>
        <a:bodyPr/>
        <a:lstStyle/>
        <a:p>
          <a:endParaRPr lang="it-IT"/>
        </a:p>
      </dgm:t>
    </dgm:pt>
    <dgm:pt modelId="{C565D5F3-2D43-4D30-AE71-17E441C6D174}" type="sibTrans" cxnId="{C98C4ABE-43E4-43D6-9474-7D6851E75A9D}">
      <dgm:prSet/>
      <dgm:spPr/>
      <dgm:t>
        <a:bodyPr/>
        <a:lstStyle/>
        <a:p>
          <a:endParaRPr lang="it-IT"/>
        </a:p>
      </dgm:t>
    </dgm:pt>
    <dgm:pt modelId="{3AF659CF-E1E5-4C52-9BA7-C2CFD817825E}" type="pres">
      <dgm:prSet presAssocID="{B829ABEE-CF09-4DC8-9BE1-893B19554205}" presName="composite" presStyleCnt="0">
        <dgm:presLayoutVars>
          <dgm:chMax val="3"/>
          <dgm:animLvl val="lvl"/>
          <dgm:resizeHandles val="exact"/>
        </dgm:presLayoutVars>
      </dgm:prSet>
      <dgm:spPr/>
    </dgm:pt>
    <dgm:pt modelId="{FDD0B401-3A05-4C2C-A1E6-97B7324554B2}" type="pres">
      <dgm:prSet presAssocID="{315C7160-4EBB-4C8C-90E4-499B08D8351A}" presName="gear1" presStyleLbl="node1" presStyleIdx="0" presStyleCnt="3">
        <dgm:presLayoutVars>
          <dgm:chMax val="1"/>
          <dgm:bulletEnabled val="1"/>
        </dgm:presLayoutVars>
      </dgm:prSet>
      <dgm:spPr/>
    </dgm:pt>
    <dgm:pt modelId="{E81238E6-9DD0-4526-96DE-B553AA2D1C6E}" type="pres">
      <dgm:prSet presAssocID="{315C7160-4EBB-4C8C-90E4-499B08D8351A}" presName="gear1srcNode" presStyleLbl="node1" presStyleIdx="0" presStyleCnt="3"/>
      <dgm:spPr/>
    </dgm:pt>
    <dgm:pt modelId="{E645C4DE-3546-4C6B-B0B0-7FA207957AC7}" type="pres">
      <dgm:prSet presAssocID="{315C7160-4EBB-4C8C-90E4-499B08D8351A}" presName="gear1dstNode" presStyleLbl="node1" presStyleIdx="0" presStyleCnt="3"/>
      <dgm:spPr/>
    </dgm:pt>
    <dgm:pt modelId="{6660C450-03D5-4FD5-9DD0-0DBF0E2F2065}" type="pres">
      <dgm:prSet presAssocID="{88C8179F-190C-4C7B-B759-27F6A3FAED2D}" presName="gear2" presStyleLbl="node1" presStyleIdx="1" presStyleCnt="3">
        <dgm:presLayoutVars>
          <dgm:chMax val="1"/>
          <dgm:bulletEnabled val="1"/>
        </dgm:presLayoutVars>
      </dgm:prSet>
      <dgm:spPr/>
    </dgm:pt>
    <dgm:pt modelId="{B75639EE-2032-4D84-B639-4CD46A218C92}" type="pres">
      <dgm:prSet presAssocID="{88C8179F-190C-4C7B-B759-27F6A3FAED2D}" presName="gear2srcNode" presStyleLbl="node1" presStyleIdx="1" presStyleCnt="3"/>
      <dgm:spPr/>
    </dgm:pt>
    <dgm:pt modelId="{F53C6080-D444-43F7-928E-77CE2A9DB1F9}" type="pres">
      <dgm:prSet presAssocID="{88C8179F-190C-4C7B-B759-27F6A3FAED2D}" presName="gear2dstNode" presStyleLbl="node1" presStyleIdx="1" presStyleCnt="3"/>
      <dgm:spPr/>
    </dgm:pt>
    <dgm:pt modelId="{07B33FB5-B547-4856-A3D3-82E516CEC989}" type="pres">
      <dgm:prSet presAssocID="{953A94A9-0527-4B50-B962-E32514D1B2C6}" presName="gear3" presStyleLbl="node1" presStyleIdx="2" presStyleCnt="3"/>
      <dgm:spPr/>
    </dgm:pt>
    <dgm:pt modelId="{D07738B0-0449-4679-A12D-0FA32AB7ED9E}" type="pres">
      <dgm:prSet presAssocID="{953A94A9-0527-4B50-B962-E32514D1B2C6}" presName="gear3tx" presStyleLbl="node1" presStyleIdx="2" presStyleCnt="3">
        <dgm:presLayoutVars>
          <dgm:chMax val="1"/>
          <dgm:bulletEnabled val="1"/>
        </dgm:presLayoutVars>
      </dgm:prSet>
      <dgm:spPr/>
    </dgm:pt>
    <dgm:pt modelId="{B003933B-3E6B-409E-A45C-83E70E795318}" type="pres">
      <dgm:prSet presAssocID="{953A94A9-0527-4B50-B962-E32514D1B2C6}" presName="gear3srcNode" presStyleLbl="node1" presStyleIdx="2" presStyleCnt="3"/>
      <dgm:spPr/>
    </dgm:pt>
    <dgm:pt modelId="{84C92D22-D220-4932-9867-77BBDCD1A76F}" type="pres">
      <dgm:prSet presAssocID="{953A94A9-0527-4B50-B962-E32514D1B2C6}" presName="gear3dstNode" presStyleLbl="node1" presStyleIdx="2" presStyleCnt="3"/>
      <dgm:spPr/>
    </dgm:pt>
    <dgm:pt modelId="{64F3C8A5-BC6A-4F18-A55A-4AE274A77FB4}" type="pres">
      <dgm:prSet presAssocID="{F91D29C3-4BE8-40DB-944D-2D1493246AA9}" presName="connector1" presStyleLbl="sibTrans2D1" presStyleIdx="0" presStyleCnt="3"/>
      <dgm:spPr/>
    </dgm:pt>
    <dgm:pt modelId="{2A190585-BE9F-4506-8545-446E9B1C88E8}" type="pres">
      <dgm:prSet presAssocID="{E9C0AA6A-72C7-4372-9FE5-99B187DE47BF}" presName="connector2" presStyleLbl="sibTrans2D1" presStyleIdx="1" presStyleCnt="3"/>
      <dgm:spPr/>
    </dgm:pt>
    <dgm:pt modelId="{92E187F9-AE18-4887-BE75-8C6B030A81C3}" type="pres">
      <dgm:prSet presAssocID="{C565D5F3-2D43-4D30-AE71-17E441C6D174}" presName="connector3" presStyleLbl="sibTrans2D1" presStyleIdx="2" presStyleCnt="3"/>
      <dgm:spPr/>
    </dgm:pt>
  </dgm:ptLst>
  <dgm:cxnLst>
    <dgm:cxn modelId="{BB2E5014-0A2E-459B-A7F6-FB7CC13ECC69}" type="presOf" srcId="{315C7160-4EBB-4C8C-90E4-499B08D8351A}" destId="{E81238E6-9DD0-4526-96DE-B553AA2D1C6E}" srcOrd="1" destOrd="0" presId="urn:microsoft.com/office/officeart/2005/8/layout/gear1"/>
    <dgm:cxn modelId="{1083D816-05BD-4094-AA29-66F7D00BC8B9}" type="presOf" srcId="{E9C0AA6A-72C7-4372-9FE5-99B187DE47BF}" destId="{2A190585-BE9F-4506-8545-446E9B1C88E8}" srcOrd="0" destOrd="0" presId="urn:microsoft.com/office/officeart/2005/8/layout/gear1"/>
    <dgm:cxn modelId="{713E5031-9A7B-409A-B213-CD2AB7CE8198}" type="presOf" srcId="{315C7160-4EBB-4C8C-90E4-499B08D8351A}" destId="{E645C4DE-3546-4C6B-B0B0-7FA207957AC7}" srcOrd="2" destOrd="0" presId="urn:microsoft.com/office/officeart/2005/8/layout/gear1"/>
    <dgm:cxn modelId="{22A2786A-B038-493A-B4F3-3873D8E9E1EC}" srcId="{B829ABEE-CF09-4DC8-9BE1-893B19554205}" destId="{88C8179F-190C-4C7B-B759-27F6A3FAED2D}" srcOrd="1" destOrd="0" parTransId="{53255524-4512-4F15-AFB1-477A72EA1410}" sibTransId="{E9C0AA6A-72C7-4372-9FE5-99B187DE47BF}"/>
    <dgm:cxn modelId="{9012284F-A80F-4E88-95B4-92FDFE713A28}" type="presOf" srcId="{88C8179F-190C-4C7B-B759-27F6A3FAED2D}" destId="{B75639EE-2032-4D84-B639-4CD46A218C92}" srcOrd="1" destOrd="0" presId="urn:microsoft.com/office/officeart/2005/8/layout/gear1"/>
    <dgm:cxn modelId="{831B6E76-A23B-4107-B9A5-004EB36AE231}" type="presOf" srcId="{88C8179F-190C-4C7B-B759-27F6A3FAED2D}" destId="{6660C450-03D5-4FD5-9DD0-0DBF0E2F2065}" srcOrd="0" destOrd="0" presId="urn:microsoft.com/office/officeart/2005/8/layout/gear1"/>
    <dgm:cxn modelId="{75AB2F83-4C62-40C6-9CAA-7194972621CF}" type="presOf" srcId="{F91D29C3-4BE8-40DB-944D-2D1493246AA9}" destId="{64F3C8A5-BC6A-4F18-A55A-4AE274A77FB4}" srcOrd="0" destOrd="0" presId="urn:microsoft.com/office/officeart/2005/8/layout/gear1"/>
    <dgm:cxn modelId="{142D7685-0215-4A1B-B3D6-A7049F462D71}" type="presOf" srcId="{B829ABEE-CF09-4DC8-9BE1-893B19554205}" destId="{3AF659CF-E1E5-4C52-9BA7-C2CFD817825E}" srcOrd="0" destOrd="0" presId="urn:microsoft.com/office/officeart/2005/8/layout/gear1"/>
    <dgm:cxn modelId="{90EBB38A-B607-4485-99FD-8C188306E0C8}" type="presOf" srcId="{953A94A9-0527-4B50-B962-E32514D1B2C6}" destId="{84C92D22-D220-4932-9867-77BBDCD1A76F}" srcOrd="3" destOrd="0" presId="urn:microsoft.com/office/officeart/2005/8/layout/gear1"/>
    <dgm:cxn modelId="{9C0DD994-69B7-4569-9FD6-03623A82235D}" srcId="{B829ABEE-CF09-4DC8-9BE1-893B19554205}" destId="{315C7160-4EBB-4C8C-90E4-499B08D8351A}" srcOrd="0" destOrd="0" parTransId="{7F13DED3-B8E7-4146-B90D-774FFEBE133E}" sibTransId="{F91D29C3-4BE8-40DB-944D-2D1493246AA9}"/>
    <dgm:cxn modelId="{DEE9C69A-6FFE-49F6-96AB-D0069E203C3C}" type="presOf" srcId="{953A94A9-0527-4B50-B962-E32514D1B2C6}" destId="{B003933B-3E6B-409E-A45C-83E70E795318}" srcOrd="2" destOrd="0" presId="urn:microsoft.com/office/officeart/2005/8/layout/gear1"/>
    <dgm:cxn modelId="{4DEBA8A0-6167-4BBE-BADE-BC18508C8E2E}" type="presOf" srcId="{88C8179F-190C-4C7B-B759-27F6A3FAED2D}" destId="{F53C6080-D444-43F7-928E-77CE2A9DB1F9}" srcOrd="2" destOrd="0" presId="urn:microsoft.com/office/officeart/2005/8/layout/gear1"/>
    <dgm:cxn modelId="{5E5A89AC-509C-4A45-8106-59FCF493846C}" type="presOf" srcId="{315C7160-4EBB-4C8C-90E4-499B08D8351A}" destId="{FDD0B401-3A05-4C2C-A1E6-97B7324554B2}" srcOrd="0" destOrd="0" presId="urn:microsoft.com/office/officeart/2005/8/layout/gear1"/>
    <dgm:cxn modelId="{0717E6B4-603B-46AB-ADCD-EA2F726ACEE8}" type="presOf" srcId="{953A94A9-0527-4B50-B962-E32514D1B2C6}" destId="{D07738B0-0449-4679-A12D-0FA32AB7ED9E}" srcOrd="1" destOrd="0" presId="urn:microsoft.com/office/officeart/2005/8/layout/gear1"/>
    <dgm:cxn modelId="{C98C4ABE-43E4-43D6-9474-7D6851E75A9D}" srcId="{B829ABEE-CF09-4DC8-9BE1-893B19554205}" destId="{953A94A9-0527-4B50-B962-E32514D1B2C6}" srcOrd="2" destOrd="0" parTransId="{874A9906-B295-4F52-B65D-A3F129A310C9}" sibTransId="{C565D5F3-2D43-4D30-AE71-17E441C6D174}"/>
    <dgm:cxn modelId="{B76100D6-7DDE-41CC-91FB-6953887B9F70}" type="presOf" srcId="{C565D5F3-2D43-4D30-AE71-17E441C6D174}" destId="{92E187F9-AE18-4887-BE75-8C6B030A81C3}" srcOrd="0" destOrd="0" presId="urn:microsoft.com/office/officeart/2005/8/layout/gear1"/>
    <dgm:cxn modelId="{09DBB5E4-AE10-4D7B-9533-03ADDA191FB2}" type="presOf" srcId="{953A94A9-0527-4B50-B962-E32514D1B2C6}" destId="{07B33FB5-B547-4856-A3D3-82E516CEC989}" srcOrd="0" destOrd="0" presId="urn:microsoft.com/office/officeart/2005/8/layout/gear1"/>
    <dgm:cxn modelId="{CC7A009D-3D22-4EA3-9294-CD495D20AD61}" type="presParOf" srcId="{3AF659CF-E1E5-4C52-9BA7-C2CFD817825E}" destId="{FDD0B401-3A05-4C2C-A1E6-97B7324554B2}" srcOrd="0" destOrd="0" presId="urn:microsoft.com/office/officeart/2005/8/layout/gear1"/>
    <dgm:cxn modelId="{1A7BD103-0CFC-400F-B3E0-86D1A96AB47E}" type="presParOf" srcId="{3AF659CF-E1E5-4C52-9BA7-C2CFD817825E}" destId="{E81238E6-9DD0-4526-96DE-B553AA2D1C6E}" srcOrd="1" destOrd="0" presId="urn:microsoft.com/office/officeart/2005/8/layout/gear1"/>
    <dgm:cxn modelId="{E2D75DDA-9EDF-47C8-8EB7-3FE1CC7ACF27}" type="presParOf" srcId="{3AF659CF-E1E5-4C52-9BA7-C2CFD817825E}" destId="{E645C4DE-3546-4C6B-B0B0-7FA207957AC7}" srcOrd="2" destOrd="0" presId="urn:microsoft.com/office/officeart/2005/8/layout/gear1"/>
    <dgm:cxn modelId="{5CC3986A-437F-4FF3-91C7-A5B55D9294D0}" type="presParOf" srcId="{3AF659CF-E1E5-4C52-9BA7-C2CFD817825E}" destId="{6660C450-03D5-4FD5-9DD0-0DBF0E2F2065}" srcOrd="3" destOrd="0" presId="urn:microsoft.com/office/officeart/2005/8/layout/gear1"/>
    <dgm:cxn modelId="{A6C39819-ECD1-46BB-9803-838BF42CC9F4}" type="presParOf" srcId="{3AF659CF-E1E5-4C52-9BA7-C2CFD817825E}" destId="{B75639EE-2032-4D84-B639-4CD46A218C92}" srcOrd="4" destOrd="0" presId="urn:microsoft.com/office/officeart/2005/8/layout/gear1"/>
    <dgm:cxn modelId="{F2A04601-16A2-4A29-A1F1-4AEFF03D76E8}" type="presParOf" srcId="{3AF659CF-E1E5-4C52-9BA7-C2CFD817825E}" destId="{F53C6080-D444-43F7-928E-77CE2A9DB1F9}" srcOrd="5" destOrd="0" presId="urn:microsoft.com/office/officeart/2005/8/layout/gear1"/>
    <dgm:cxn modelId="{5C405F6B-8AF0-4FA7-A2E9-B7D6081BDCFF}" type="presParOf" srcId="{3AF659CF-E1E5-4C52-9BA7-C2CFD817825E}" destId="{07B33FB5-B547-4856-A3D3-82E516CEC989}" srcOrd="6" destOrd="0" presId="urn:microsoft.com/office/officeart/2005/8/layout/gear1"/>
    <dgm:cxn modelId="{6E9819A1-A3D1-4238-AEBB-39E1CC6F74AD}" type="presParOf" srcId="{3AF659CF-E1E5-4C52-9BA7-C2CFD817825E}" destId="{D07738B0-0449-4679-A12D-0FA32AB7ED9E}" srcOrd="7" destOrd="0" presId="urn:microsoft.com/office/officeart/2005/8/layout/gear1"/>
    <dgm:cxn modelId="{5CCCBFDB-0873-4300-8469-BCA21055E47D}" type="presParOf" srcId="{3AF659CF-E1E5-4C52-9BA7-C2CFD817825E}" destId="{B003933B-3E6B-409E-A45C-83E70E795318}" srcOrd="8" destOrd="0" presId="urn:microsoft.com/office/officeart/2005/8/layout/gear1"/>
    <dgm:cxn modelId="{AE197B3E-B233-4E9D-9BC4-9E477F64A53D}" type="presParOf" srcId="{3AF659CF-E1E5-4C52-9BA7-C2CFD817825E}" destId="{84C92D22-D220-4932-9867-77BBDCD1A76F}" srcOrd="9" destOrd="0" presId="urn:microsoft.com/office/officeart/2005/8/layout/gear1"/>
    <dgm:cxn modelId="{E24E8C5A-01CB-4D6B-9949-5BC1F951DE53}" type="presParOf" srcId="{3AF659CF-E1E5-4C52-9BA7-C2CFD817825E}" destId="{64F3C8A5-BC6A-4F18-A55A-4AE274A77FB4}" srcOrd="10" destOrd="0" presId="urn:microsoft.com/office/officeart/2005/8/layout/gear1"/>
    <dgm:cxn modelId="{6564F93E-2D08-4852-8374-80B63063372C}" type="presParOf" srcId="{3AF659CF-E1E5-4C52-9BA7-C2CFD817825E}" destId="{2A190585-BE9F-4506-8545-446E9B1C88E8}" srcOrd="11" destOrd="0" presId="urn:microsoft.com/office/officeart/2005/8/layout/gear1"/>
    <dgm:cxn modelId="{70A1BB14-46A4-4156-AD94-76C395FAAE7F}" type="presParOf" srcId="{3AF659CF-E1E5-4C52-9BA7-C2CFD817825E}" destId="{92E187F9-AE18-4887-BE75-8C6B030A81C3}"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0B401-3A05-4C2C-A1E6-97B7324554B2}">
      <dsp:nvSpPr>
        <dsp:cNvPr id="0" name=""/>
        <dsp:cNvSpPr/>
      </dsp:nvSpPr>
      <dsp:spPr>
        <a:xfrm>
          <a:off x="1395299" y="1304278"/>
          <a:ext cx="1594117" cy="1594117"/>
        </a:xfrm>
        <a:prstGeom prst="gear9">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 </a:t>
          </a:r>
          <a:endParaRPr lang="it-IT" sz="3600" kern="1200" dirty="0"/>
        </a:p>
      </dsp:txBody>
      <dsp:txXfrm>
        <a:off x="1715787" y="1677692"/>
        <a:ext cx="953141" cy="819409"/>
      </dsp:txXfrm>
    </dsp:sp>
    <dsp:sp modelId="{6660C450-03D5-4FD5-9DD0-0DBF0E2F2065}">
      <dsp:nvSpPr>
        <dsp:cNvPr id="0" name=""/>
        <dsp:cNvSpPr/>
      </dsp:nvSpPr>
      <dsp:spPr>
        <a:xfrm>
          <a:off x="467812" y="927486"/>
          <a:ext cx="1159358" cy="1159358"/>
        </a:xfrm>
        <a:prstGeom prst="gear6">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 </a:t>
          </a:r>
          <a:endParaRPr lang="it-IT" sz="3600" kern="1200" dirty="0"/>
        </a:p>
      </dsp:txBody>
      <dsp:txXfrm>
        <a:off x="759684" y="1221122"/>
        <a:ext cx="575614" cy="572086"/>
      </dsp:txXfrm>
    </dsp:sp>
    <dsp:sp modelId="{07B33FB5-B547-4856-A3D3-82E516CEC989}">
      <dsp:nvSpPr>
        <dsp:cNvPr id="0" name=""/>
        <dsp:cNvSpPr/>
      </dsp:nvSpPr>
      <dsp:spPr>
        <a:xfrm rot="20700000">
          <a:off x="1117171" y="127647"/>
          <a:ext cx="1135934" cy="1135934"/>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 </a:t>
          </a:r>
          <a:endParaRPr lang="it-IT" sz="3600" kern="1200" dirty="0"/>
        </a:p>
      </dsp:txBody>
      <dsp:txXfrm rot="-20700000">
        <a:off x="1366315" y="376791"/>
        <a:ext cx="637647" cy="637647"/>
      </dsp:txXfrm>
    </dsp:sp>
    <dsp:sp modelId="{64F3C8A5-BC6A-4F18-A55A-4AE274A77FB4}">
      <dsp:nvSpPr>
        <dsp:cNvPr id="0" name=""/>
        <dsp:cNvSpPr/>
      </dsp:nvSpPr>
      <dsp:spPr>
        <a:xfrm>
          <a:off x="1259054" y="1071402"/>
          <a:ext cx="2040470" cy="2040470"/>
        </a:xfrm>
        <a:prstGeom prst="circularArrow">
          <a:avLst>
            <a:gd name="adj1" fmla="val 4687"/>
            <a:gd name="adj2" fmla="val 299029"/>
            <a:gd name="adj3" fmla="val 2474378"/>
            <a:gd name="adj4" fmla="val 1595442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190585-BE9F-4506-8545-446E9B1C88E8}">
      <dsp:nvSpPr>
        <dsp:cNvPr id="0" name=""/>
        <dsp:cNvSpPr/>
      </dsp:nvSpPr>
      <dsp:spPr>
        <a:xfrm>
          <a:off x="262492" y="676525"/>
          <a:ext cx="1482529" cy="148252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E187F9-AE18-4887-BE75-8C6B030A81C3}">
      <dsp:nvSpPr>
        <dsp:cNvPr id="0" name=""/>
        <dsp:cNvSpPr/>
      </dsp:nvSpPr>
      <dsp:spPr>
        <a:xfrm>
          <a:off x="854418" y="-115603"/>
          <a:ext cx="1598465" cy="15984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04/12/2025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85008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5B65-B8E1-9055-45FE-32F76CD05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D2EB4-AF95-A54A-81B3-81F36646E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5E2B8-6759-64B4-91B9-B320FDDD0E24}"/>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C7E43D48-8A29-EF71-4988-A13A67647F48}"/>
              </a:ext>
            </a:extLst>
          </p:cNvPr>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288890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DF72-4708-CE19-F231-734B79EFD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39A02-A96F-BF3D-E9AC-87B00679D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FF103-4D45-123A-2CD7-5908B944959D}"/>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CCCAEEC1-3777-F495-2D60-74EC600EC318}"/>
              </a:ext>
            </a:extLst>
          </p:cNvPr>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338357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C799-9516-5769-7443-4A30B94E9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04D73-5E93-D1B5-E27A-9E95EE15A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2985C-C0D1-7EF8-CEEE-88ED79823A82}"/>
              </a:ext>
            </a:extLst>
          </p:cNvPr>
          <p:cNvSpPr>
            <a:spLocks noGrp="1"/>
          </p:cNvSpPr>
          <p:nvPr>
            <p:ph type="body" idx="1"/>
          </p:nvPr>
        </p:nvSpPr>
        <p:spPr/>
        <p:txBody>
          <a:bodyPr/>
          <a:lstStyle/>
          <a:p>
            <a:r>
              <a:rPr lang="en-US" sz="1100" dirty="0"/>
              <a:t>Application at industrial level (problem solving): with great impulse of R&amp;D model-oriented approaches able to ensure practical benefits to companies (enhanced product quality and productivity in a systematic and sustainable scenario) </a:t>
            </a:r>
          </a:p>
          <a:p>
            <a:r>
              <a:rPr lang="en-US" sz="1100" dirty="0"/>
              <a:t>Exploitation of new market opportunities: a deeper knowledge of the processes being modelled can help to overcome issues related to new product and/or the needs of rearranging the current production to sustainable paradigms. To confirm this aspect, it is sufficient to have a look at this approach and step forward in the last decade for the companies/</a:t>
            </a:r>
            <a:r>
              <a:rPr lang="en-US" sz="1100" dirty="0" err="1"/>
              <a:t>centres</a:t>
            </a:r>
            <a:r>
              <a:rPr lang="en-US" sz="1100" dirty="0"/>
              <a:t> more skilled and occupying a strong position on the market, also distributed over several European countries. </a:t>
            </a:r>
          </a:p>
          <a:p>
            <a:r>
              <a:rPr lang="en-US" sz="1100" dirty="0"/>
              <a:t>Climate change/environmental changes challenges: a more sound knowledge of the phenomena faced by modelling - in most cases nowadays treated with a multi-physics approach and therefore implying more challenging implementation and higher computational cost - can help to point towards the industrial targets and at the same time taking into account the environmental sustainability, critical for the production in the next decades, as indicated in the ’Green Deal’ and the subsequent indications for steel producers up to 2050. In particular, all the objectives in the relevant document (including those referring to carbon neutral production via the typical pathways, Carbon Direct Avoidance, Smart Carbon Usage, Process Integration, Circular economy) should rely on R&amp;D support also via modelling, to enable the current technologies to reach a deployment level reliable for </a:t>
            </a:r>
            <a:r>
              <a:rPr lang="en-US" sz="1100" dirty="0" err="1"/>
              <a:t>industrialisation</a:t>
            </a:r>
            <a:r>
              <a:rPr lang="en-US" sz="1100" dirty="0"/>
              <a:t> (i.e., enhancing the Technology Readiness Level from 7 to 9). So modelling is a key to strengthen the global competitiveness of the EU steel industry in line with the EU industrial strategy for steel (namely, Objective 6). </a:t>
            </a:r>
          </a:p>
          <a:p>
            <a:r>
              <a:rPr lang="en-US" sz="1100" dirty="0"/>
              <a:t>Benefits for the society: achieving higher levels of education with proper dissemination and leverage actions has, no doubt, a strong and positive impact on the awareness of driving the new technology towards new industrial challenges, but within the needed constraints of sustainability. The higher the public involvement in this action, the smoother the transition towards an industrial paradigm respectful of the environment and with the social consciousness and approval.</a:t>
            </a:r>
          </a:p>
          <a:p>
            <a:r>
              <a:rPr lang="en-US" sz="1100" dirty="0"/>
              <a:t>Ultimately, METACAST intends to provide guidance to managers and personnel in the steel industry on how to apply modelling results for improving the quality (both bulk and surface) of cast products. The application of modelling at an industrial level can have a major impact on steelmakers by reducing the amount of rejected material due to a better combination of casting conditions. Moreover, if the modelling is applied on-line, the benefit and impact can be considered of great importance towards Smart Manufacturing which is crucial to increase the resilience of the European Steel industry.</a:t>
            </a:r>
          </a:p>
          <a:p>
            <a:endParaRPr lang="fr-BE" dirty="0"/>
          </a:p>
        </p:txBody>
      </p:sp>
      <p:sp>
        <p:nvSpPr>
          <p:cNvPr id="4" name="Slide Number Placeholder 3">
            <a:extLst>
              <a:ext uri="{FF2B5EF4-FFF2-40B4-BE49-F238E27FC236}">
                <a16:creationId xmlns:a16="http://schemas.microsoft.com/office/drawing/2014/main" id="{753119B2-F56C-FD68-B421-8FC7EE451DBE}"/>
              </a:ext>
            </a:extLst>
          </p:cNvPr>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404028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2064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9F696-8337-699A-2857-40FC3E536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516CE-83FF-8E5D-D02F-912B7EB2F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8F34-DDCD-87F6-E740-E31C437BDFAC}"/>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31BB2318-F5D2-694E-EC23-DF4ED2C0E140}"/>
              </a:ext>
            </a:extLst>
          </p:cNvPr>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45848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E2328-D540-0E7D-EB3A-DABF715DA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7154F-AAB8-EF5E-0771-121692F9B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2AEA7-D737-32F2-03FE-DB1EB0CFC076}"/>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BD1D1D15-4673-049D-CB8C-E5494A76C9ED}"/>
              </a:ext>
            </a:extLst>
          </p:cNvPr>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82074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9CB7B-1343-093D-0D2E-4BAC857A7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7E3D2-0FFE-B404-6382-5561266C4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F3308-1FA3-458A-90CA-A458781088AA}"/>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BFB65092-C01B-EDC4-9BF8-39A44DC488D5}"/>
              </a:ext>
            </a:extLst>
          </p:cNvPr>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32458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3E53F-90FC-3C5E-483E-23559EB1F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C109-75A1-DB4C-CE90-7C540ADD8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33ED1-3212-6AD1-8984-36514308807C}"/>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64BE90FD-2EDE-F047-3991-9B97DCD2A737}"/>
              </a:ext>
            </a:extLst>
          </p:cNvPr>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67713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s://metacast-project.eu/" TargetMode="External"/><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hyperlink" Target="https://www.linkedin.com/company/105728781/admin/notifications/all/" TargetMode="External"/><Relationship Id="rId4" Type="http://schemas.openxmlformats.org/officeDocument/2006/relationships/image" Target="../media/image9.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3.jpeg"/><Relationship Id="rId3" Type="http://schemas.openxmlformats.org/officeDocument/2006/relationships/hyperlink" Target="https://www.privanova.com/resources/clustering-in-horizon-europe?/clustering-in-horizon-europe#:~:text=Multiplying%20impact%20of%20a%20project,achievement%20of%20their%20key%20impacts" TargetMode="External"/><Relationship Id="rId7" Type="http://schemas.openxmlformats.org/officeDocument/2006/relationships/diagramColors" Target="../diagrams/colors1.xml"/><Relationship Id="rId12"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11.png"/><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ctrTitle"/>
          </p:nvPr>
        </p:nvSpPr>
        <p:spPr>
          <a:xfrm>
            <a:off x="1049644" y="1332833"/>
            <a:ext cx="6448654" cy="1400383"/>
          </a:xfrm>
        </p:spPr>
        <p:txBody>
          <a:bodyPr wrap="square">
            <a:spAutoFit/>
          </a:bodyPr>
          <a:lstStyle/>
          <a:p>
            <a:pPr algn="ctr">
              <a:lnSpc>
                <a:spcPct val="100000"/>
              </a:lnSpc>
              <a:spcBef>
                <a:spcPts val="0"/>
              </a:spcBef>
            </a:pPr>
            <a:r>
              <a:rPr lang="en-US" sz="3200" b="1" i="1" kern="0" dirty="0">
                <a:effectLst/>
                <a:latin typeface="Arial" panose="020B0604020202020204" pitchFamily="34" charset="0"/>
                <a:ea typeface="Times New Roman" panose="02020603050405020304" pitchFamily="18" charset="0"/>
              </a:rPr>
              <a:t>METACAST </a:t>
            </a:r>
            <a:br>
              <a:rPr lang="en-US" sz="2800" kern="0" dirty="0">
                <a:effectLst/>
                <a:latin typeface="Arial" panose="020B0604020202020204" pitchFamily="34" charset="0"/>
                <a:ea typeface="Times New Roman" panose="02020603050405020304" pitchFamily="18" charset="0"/>
              </a:rPr>
            </a:br>
            <a:r>
              <a:rPr kumimoji="0" lang="en-US" altLang="en-US" sz="2800" b="0" i="0" u="none" strike="noStrike" kern="1200" cap="none" spc="0" normalizeH="0" baseline="0" noProof="0" dirty="0">
                <a:ln>
                  <a:noFill/>
                </a:ln>
                <a:solidFill>
                  <a:srgbClr val="FFFF00"/>
                </a:solidFill>
                <a:effectLst/>
                <a:uLnTx/>
                <a:uFillTx/>
                <a:latin typeface="Arial"/>
                <a:ea typeface="+mj-ea"/>
                <a:cs typeface="+mj-cs"/>
              </a:rPr>
              <a:t>Mapping, Educating, Training, Applying models in continuous CASTing</a:t>
            </a:r>
            <a:endParaRPr lang="en-GB" altLang="en-US" sz="2800" dirty="0"/>
          </a:p>
        </p:txBody>
      </p:sp>
      <p:pic>
        <p:nvPicPr>
          <p:cNvPr id="133" name="Picture 132">
            <a:extLst>
              <a:ext uri="{FF2B5EF4-FFF2-40B4-BE49-F238E27FC236}">
                <a16:creationId xmlns:a16="http://schemas.microsoft.com/office/drawing/2014/main" id="{A499D527-F6E3-0E20-E874-1233656F43CE}"/>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D87836CB-1D04-4925-3D72-8EDDA9FC471B}"/>
              </a:ext>
            </a:extLst>
          </p:cNvPr>
          <p:cNvPicPr>
            <a:picLocks noChangeAspect="1"/>
          </p:cNvPicPr>
          <p:nvPr/>
        </p:nvPicPr>
        <p:blipFill>
          <a:blip r:embed="rId4"/>
          <a:stretch>
            <a:fillRect/>
          </a:stretch>
        </p:blipFill>
        <p:spPr>
          <a:xfrm>
            <a:off x="9816994" y="238931"/>
            <a:ext cx="2292007" cy="545498"/>
          </a:xfrm>
          <a:prstGeom prst="rect">
            <a:avLst/>
          </a:prstGeom>
        </p:spPr>
      </p:pic>
      <p:sp>
        <p:nvSpPr>
          <p:cNvPr id="131" name="TextBox 130">
            <a:extLst>
              <a:ext uri="{FF2B5EF4-FFF2-40B4-BE49-F238E27FC236}">
                <a16:creationId xmlns:a16="http://schemas.microsoft.com/office/drawing/2014/main" id="{A8E3525B-A6CA-592A-BBDA-5C6229B51E9C}"/>
              </a:ext>
            </a:extLst>
          </p:cNvPr>
          <p:cNvSpPr txBox="1"/>
          <p:nvPr/>
        </p:nvSpPr>
        <p:spPr>
          <a:xfrm>
            <a:off x="963168" y="3172316"/>
            <a:ext cx="5364480" cy="3323987"/>
          </a:xfrm>
          <a:prstGeom prst="rect">
            <a:avLst/>
          </a:prstGeom>
          <a:noFill/>
        </p:spPr>
        <p:txBody>
          <a:bodyPr wrap="square">
            <a:spAutoFit/>
          </a:bodyPr>
          <a:lstStyle/>
          <a:p>
            <a:pPr algn="ctr">
              <a:spcBef>
                <a:spcPts val="600"/>
              </a:spcBef>
              <a:spcAft>
                <a:spcPts val="600"/>
              </a:spcAft>
            </a:pPr>
            <a:r>
              <a:rPr lang="en-US" sz="3200" b="1" i="1" kern="0" dirty="0">
                <a:solidFill>
                  <a:schemeClr val="bg1"/>
                </a:solidFill>
                <a:latin typeface="Arial" panose="020B0604020202020204" pitchFamily="34" charset="0"/>
                <a:ea typeface="Times New Roman" panose="02020603050405020304" pitchFamily="18" charset="0"/>
              </a:rPr>
              <a:t>WEBINAR</a:t>
            </a:r>
          </a:p>
          <a:p>
            <a:pPr algn="ctr">
              <a:spcBef>
                <a:spcPts val="600"/>
              </a:spcBef>
              <a:spcAft>
                <a:spcPts val="600"/>
              </a:spcAft>
            </a:pPr>
            <a:r>
              <a:rPr lang="en-US" sz="3200" i="1" kern="0" dirty="0">
                <a:solidFill>
                  <a:schemeClr val="bg1"/>
                </a:solidFill>
                <a:latin typeface="Arial" panose="020B0604020202020204" pitchFamily="34" charset="0"/>
                <a:ea typeface="Times New Roman" panose="02020603050405020304" pitchFamily="18" charset="0"/>
              </a:rPr>
              <a:t>Modelling Experience in Continuous Casting: </a:t>
            </a:r>
          </a:p>
          <a:p>
            <a:pPr algn="ctr">
              <a:spcBef>
                <a:spcPts val="600"/>
              </a:spcBef>
              <a:spcAft>
                <a:spcPts val="600"/>
              </a:spcAft>
            </a:pPr>
            <a:r>
              <a:rPr lang="en-US" sz="3200" i="1" kern="0" dirty="0">
                <a:solidFill>
                  <a:schemeClr val="bg1"/>
                </a:solidFill>
                <a:latin typeface="Arial" panose="020B0604020202020204" pitchFamily="34" charset="0"/>
                <a:ea typeface="Times New Roman" panose="02020603050405020304" pitchFamily="18" charset="0"/>
              </a:rPr>
              <a:t>From Fundamentals to Problem Solving</a:t>
            </a:r>
          </a:p>
          <a:p>
            <a:pPr>
              <a:spcBef>
                <a:spcPts val="600"/>
              </a:spcBef>
              <a:spcAft>
                <a:spcPts val="600"/>
              </a:spcAft>
            </a:pPr>
            <a:r>
              <a:rPr lang="en-US" sz="2000" i="1" u="sng" kern="0" dirty="0">
                <a:solidFill>
                  <a:schemeClr val="bg1"/>
                </a:solidFill>
                <a:latin typeface="Arial" panose="020B0604020202020204" pitchFamily="34" charset="0"/>
                <a:ea typeface="Times New Roman" panose="02020603050405020304" pitchFamily="18" charset="0"/>
              </a:rPr>
              <a:t>Dec 4</a:t>
            </a:r>
            <a:r>
              <a:rPr lang="en-US" sz="2000" i="1" u="sng" kern="0" baseline="30000" dirty="0">
                <a:solidFill>
                  <a:schemeClr val="bg1"/>
                </a:solidFill>
                <a:latin typeface="Arial" panose="020B0604020202020204" pitchFamily="34" charset="0"/>
                <a:ea typeface="Times New Roman" panose="02020603050405020304" pitchFamily="18" charset="0"/>
              </a:rPr>
              <a:t>th</a:t>
            </a:r>
            <a:r>
              <a:rPr lang="en-US" sz="2000" i="1" u="sng" kern="0" dirty="0">
                <a:solidFill>
                  <a:schemeClr val="bg1"/>
                </a:solidFill>
                <a:latin typeface="Arial" panose="020B0604020202020204" pitchFamily="34" charset="0"/>
                <a:ea typeface="Times New Roman" panose="02020603050405020304" pitchFamily="18" charset="0"/>
              </a:rPr>
              <a:t> – 14.30-16.30</a:t>
            </a:r>
          </a:p>
        </p:txBody>
      </p:sp>
      <p:pic>
        <p:nvPicPr>
          <p:cNvPr id="3" name="Picture 2">
            <a:extLst>
              <a:ext uri="{FF2B5EF4-FFF2-40B4-BE49-F238E27FC236}">
                <a16:creationId xmlns:a16="http://schemas.microsoft.com/office/drawing/2014/main" id="{7573C25E-8CA6-5226-864E-A725A4F46A99}"/>
              </a:ext>
            </a:extLst>
          </p:cNvPr>
          <p:cNvPicPr>
            <a:picLocks noChangeAspect="1"/>
          </p:cNvPicPr>
          <p:nvPr/>
        </p:nvPicPr>
        <p:blipFill>
          <a:blip r:embed="rId5"/>
          <a:stretch>
            <a:fillRect/>
          </a:stretch>
        </p:blipFill>
        <p:spPr>
          <a:xfrm>
            <a:off x="6529573" y="1503680"/>
            <a:ext cx="5579428" cy="4699406"/>
          </a:xfrm>
          <a:prstGeom prst="rect">
            <a:avLst/>
          </a:prstGeom>
        </p:spPr>
      </p:pic>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48DC5-5F34-1DDB-667E-9D6CBEFF55A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0471C0D-1B22-4A2F-7529-C8B76B55D9DE}"/>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Speakers - 1 </a:t>
            </a:r>
          </a:p>
        </p:txBody>
      </p:sp>
      <p:pic>
        <p:nvPicPr>
          <p:cNvPr id="2" name="Picture 1">
            <a:extLst>
              <a:ext uri="{FF2B5EF4-FFF2-40B4-BE49-F238E27FC236}">
                <a16:creationId xmlns:a16="http://schemas.microsoft.com/office/drawing/2014/main" id="{5A4A2A8E-589D-ACAD-1DC0-32BF287A3423}"/>
              </a:ext>
            </a:extLst>
          </p:cNvPr>
          <p:cNvPicPr>
            <a:picLocks noChangeAspect="1"/>
          </p:cNvPicPr>
          <p:nvPr/>
        </p:nvPicPr>
        <p:blipFill>
          <a:blip r:embed="rId3"/>
          <a:stretch>
            <a:fillRect/>
          </a:stretch>
        </p:blipFill>
        <p:spPr>
          <a:xfrm>
            <a:off x="9274628" y="5524204"/>
            <a:ext cx="2682472" cy="786452"/>
          </a:xfrm>
          <a:prstGeom prst="rect">
            <a:avLst/>
          </a:prstGeom>
        </p:spPr>
      </p:pic>
      <p:sp>
        <p:nvSpPr>
          <p:cNvPr id="3" name="Slide Number Placeholder 2">
            <a:extLst>
              <a:ext uri="{FF2B5EF4-FFF2-40B4-BE49-F238E27FC236}">
                <a16:creationId xmlns:a16="http://schemas.microsoft.com/office/drawing/2014/main" id="{1C668679-605C-F71F-881F-8704CDD97426}"/>
              </a:ext>
            </a:extLst>
          </p:cNvPr>
          <p:cNvSpPr>
            <a:spLocks noGrp="1"/>
          </p:cNvSpPr>
          <p:nvPr>
            <p:ph type="sldNum" sz="quarter" idx="12"/>
          </p:nvPr>
        </p:nvSpPr>
        <p:spPr/>
        <p:txBody>
          <a:bodyPr/>
          <a:lstStyle/>
          <a:p>
            <a:fld id="{F46C79FD-C571-418B-AB0F-5EE936C85276}" type="slidenum">
              <a:rPr lang="en-GB" smtClean="0"/>
              <a:t>10</a:t>
            </a:fld>
            <a:endParaRPr lang="en-GB"/>
          </a:p>
        </p:txBody>
      </p:sp>
      <p:pic>
        <p:nvPicPr>
          <p:cNvPr id="9" name="Picture 8">
            <a:extLst>
              <a:ext uri="{FF2B5EF4-FFF2-40B4-BE49-F238E27FC236}">
                <a16:creationId xmlns:a16="http://schemas.microsoft.com/office/drawing/2014/main" id="{35A5C922-CD40-75F0-29F5-5EA9C685EA27}"/>
              </a:ext>
            </a:extLst>
          </p:cNvPr>
          <p:cNvPicPr>
            <a:picLocks noChangeAspect="1"/>
          </p:cNvPicPr>
          <p:nvPr/>
        </p:nvPicPr>
        <p:blipFill>
          <a:blip r:embed="rId4"/>
          <a:stretch>
            <a:fillRect/>
          </a:stretch>
        </p:blipFill>
        <p:spPr>
          <a:xfrm>
            <a:off x="9718775" y="220459"/>
            <a:ext cx="1647478" cy="392100"/>
          </a:xfrm>
          <a:prstGeom prst="rect">
            <a:avLst/>
          </a:prstGeom>
        </p:spPr>
      </p:pic>
      <p:pic>
        <p:nvPicPr>
          <p:cNvPr id="4" name="Picture 2">
            <a:extLst>
              <a:ext uri="{FF2B5EF4-FFF2-40B4-BE49-F238E27FC236}">
                <a16:creationId xmlns:a16="http://schemas.microsoft.com/office/drawing/2014/main" id="{C567221B-67CA-05CD-B8DD-BD8983ED5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8775" y="1029845"/>
            <a:ext cx="2093238" cy="18757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E08226-9080-E713-BAB8-9A806E432E7F}"/>
              </a:ext>
            </a:extLst>
          </p:cNvPr>
          <p:cNvSpPr txBox="1"/>
          <p:nvPr/>
        </p:nvSpPr>
        <p:spPr>
          <a:xfrm>
            <a:off x="111986" y="4438383"/>
            <a:ext cx="4415251" cy="1938992"/>
          </a:xfrm>
          <a:prstGeom prst="rect">
            <a:avLst/>
          </a:prstGeom>
          <a:solidFill>
            <a:schemeClr val="accent2">
              <a:lumMod val="20000"/>
              <a:lumOff val="80000"/>
            </a:schemeClr>
          </a:solidFill>
        </p:spPr>
        <p:txBody>
          <a:bodyPr wrap="square">
            <a:spAutoFit/>
          </a:bodyPr>
          <a:lstStyle/>
          <a:p>
            <a:r>
              <a:rPr lang="it-IT" sz="2400" b="0" i="0" dirty="0">
                <a:effectLst/>
                <a:latin typeface="Aptos Black" panose="020F0502020204030204" pitchFamily="34" charset="0"/>
              </a:rPr>
              <a:t> 𝗧𝗼𝗽𝗶𝗰:</a:t>
            </a:r>
            <a:br>
              <a:rPr lang="it-IT" sz="2400" b="0" i="0" dirty="0">
                <a:effectLst/>
                <a:latin typeface="Aptos Black" panose="020F0502020204030204" pitchFamily="34" charset="0"/>
              </a:rPr>
            </a:br>
            <a:r>
              <a:rPr lang="it-IT" sz="2400" b="0" i="0" dirty="0">
                <a:effectLst/>
                <a:latin typeface="Aptos Black" panose="020F0502020204030204" pitchFamily="34" charset="0"/>
              </a:rPr>
              <a:t>👉 </a:t>
            </a:r>
            <a:r>
              <a:rPr lang="it-IT" sz="2400" b="1" i="0" dirty="0">
                <a:effectLst/>
                <a:latin typeface="Aptos Black" panose="020F0502020204030204" pitchFamily="34" charset="0"/>
              </a:rPr>
              <a:t>𝘚𝘪𝘮𝘶𝘭𝘢𝘵𝘪𝘯𝘨 𝘣𝘪𝘭𝘭𝘦𝘵 𝘤𝘢𝘴𝘵𝘪𝘯𝘨 𝘢𝘯𝘥 𝘴𝘰𝘭𝘪𝘥𝘪𝘧𝘪𝘤𝘢𝘵𝘪𝘰𝘯: 𝘵𝘩𝘦 𝘳𝘰𝘭𝘦 𝘰𝘧 𝘌𝘔𝘚 𝘵𝘰 𝘱𝘳𝘦𝘷𝘦𝘯𝘵 𝘤𝘦𝘯𝘵𝘳𝘢𝘭 𝘴𝘦𝘨𝘳𝘦𝘨𝘢𝘵𝘪𝘰𝘯</a:t>
            </a:r>
            <a:endParaRPr lang="it-IT" sz="2400" b="1" dirty="0">
              <a:latin typeface="Aptos Black" panose="020F0502020204030204" pitchFamily="34" charset="0"/>
            </a:endParaRPr>
          </a:p>
        </p:txBody>
      </p:sp>
      <p:pic>
        <p:nvPicPr>
          <p:cNvPr id="3074" name="Picture 2" descr="graphical user interface, application">
            <a:extLst>
              <a:ext uri="{FF2B5EF4-FFF2-40B4-BE49-F238E27FC236}">
                <a16:creationId xmlns:a16="http://schemas.microsoft.com/office/drawing/2014/main" id="{19C5B85F-CD82-EA2F-4399-53B5DE1C6F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11" y="1966606"/>
            <a:ext cx="4431026" cy="17245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66CA800-BA0F-A311-531F-48D82927AD64}"/>
              </a:ext>
            </a:extLst>
          </p:cNvPr>
          <p:cNvPicPr>
            <a:picLocks noChangeAspect="1"/>
          </p:cNvPicPr>
          <p:nvPr/>
        </p:nvPicPr>
        <p:blipFill>
          <a:blip r:embed="rId7"/>
          <a:stretch>
            <a:fillRect/>
          </a:stretch>
        </p:blipFill>
        <p:spPr>
          <a:xfrm>
            <a:off x="4527237" y="828173"/>
            <a:ext cx="5567739" cy="5036982"/>
          </a:xfrm>
          <a:prstGeom prst="rect">
            <a:avLst/>
          </a:prstGeom>
        </p:spPr>
      </p:pic>
    </p:spTree>
    <p:extLst>
      <p:ext uri="{BB962C8B-B14F-4D97-AF65-F5344CB8AC3E}">
        <p14:creationId xmlns:p14="http://schemas.microsoft.com/office/powerpoint/2010/main" val="283935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603AA-4979-C135-3C40-B68E1A8C6DC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5039D8F-5EE9-2649-045D-4DD4B4EBE006}"/>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Speakers - 2 </a:t>
            </a:r>
          </a:p>
        </p:txBody>
      </p:sp>
      <p:pic>
        <p:nvPicPr>
          <p:cNvPr id="2" name="Picture 1">
            <a:extLst>
              <a:ext uri="{FF2B5EF4-FFF2-40B4-BE49-F238E27FC236}">
                <a16:creationId xmlns:a16="http://schemas.microsoft.com/office/drawing/2014/main" id="{B85EF623-1B8E-5C52-D9F6-CC0335F6F972}"/>
              </a:ext>
            </a:extLst>
          </p:cNvPr>
          <p:cNvPicPr>
            <a:picLocks noChangeAspect="1"/>
          </p:cNvPicPr>
          <p:nvPr/>
        </p:nvPicPr>
        <p:blipFill>
          <a:blip r:embed="rId3"/>
          <a:stretch>
            <a:fillRect/>
          </a:stretch>
        </p:blipFill>
        <p:spPr>
          <a:xfrm>
            <a:off x="9274628" y="5524204"/>
            <a:ext cx="2682472" cy="786452"/>
          </a:xfrm>
          <a:prstGeom prst="rect">
            <a:avLst/>
          </a:prstGeom>
        </p:spPr>
      </p:pic>
      <p:sp>
        <p:nvSpPr>
          <p:cNvPr id="3" name="Slide Number Placeholder 2">
            <a:extLst>
              <a:ext uri="{FF2B5EF4-FFF2-40B4-BE49-F238E27FC236}">
                <a16:creationId xmlns:a16="http://schemas.microsoft.com/office/drawing/2014/main" id="{CB42D138-FBC9-8C07-4F08-77AFDBBD96F1}"/>
              </a:ext>
            </a:extLst>
          </p:cNvPr>
          <p:cNvSpPr>
            <a:spLocks noGrp="1"/>
          </p:cNvSpPr>
          <p:nvPr>
            <p:ph type="sldNum" sz="quarter" idx="12"/>
          </p:nvPr>
        </p:nvSpPr>
        <p:spPr>
          <a:xfrm>
            <a:off x="838199" y="6066782"/>
            <a:ext cx="2743200" cy="365125"/>
          </a:xfrm>
        </p:spPr>
        <p:txBody>
          <a:bodyPr/>
          <a:lstStyle/>
          <a:p>
            <a:fld id="{F46C79FD-C571-418B-AB0F-5EE936C85276}" type="slidenum">
              <a:rPr lang="en-GB" smtClean="0"/>
              <a:t>11</a:t>
            </a:fld>
            <a:endParaRPr lang="en-GB"/>
          </a:p>
        </p:txBody>
      </p:sp>
      <p:pic>
        <p:nvPicPr>
          <p:cNvPr id="9" name="Picture 8">
            <a:extLst>
              <a:ext uri="{FF2B5EF4-FFF2-40B4-BE49-F238E27FC236}">
                <a16:creationId xmlns:a16="http://schemas.microsoft.com/office/drawing/2014/main" id="{37A1361E-F2B7-4985-E6E3-378342FA9B4B}"/>
              </a:ext>
            </a:extLst>
          </p:cNvPr>
          <p:cNvPicPr>
            <a:picLocks noChangeAspect="1"/>
          </p:cNvPicPr>
          <p:nvPr/>
        </p:nvPicPr>
        <p:blipFill>
          <a:blip r:embed="rId4"/>
          <a:stretch>
            <a:fillRect/>
          </a:stretch>
        </p:blipFill>
        <p:spPr>
          <a:xfrm>
            <a:off x="9718775" y="220459"/>
            <a:ext cx="1647478" cy="392100"/>
          </a:xfrm>
          <a:prstGeom prst="rect">
            <a:avLst/>
          </a:prstGeom>
        </p:spPr>
      </p:pic>
      <p:pic>
        <p:nvPicPr>
          <p:cNvPr id="4" name="Picture 3">
            <a:extLst>
              <a:ext uri="{FF2B5EF4-FFF2-40B4-BE49-F238E27FC236}">
                <a16:creationId xmlns:a16="http://schemas.microsoft.com/office/drawing/2014/main" id="{9AE28105-5E48-E0EE-8A41-5E8961926E31}"/>
              </a:ext>
            </a:extLst>
          </p:cNvPr>
          <p:cNvPicPr>
            <a:picLocks noChangeAspect="1"/>
          </p:cNvPicPr>
          <p:nvPr/>
        </p:nvPicPr>
        <p:blipFill>
          <a:blip r:embed="rId5"/>
          <a:stretch>
            <a:fillRect/>
          </a:stretch>
        </p:blipFill>
        <p:spPr>
          <a:xfrm>
            <a:off x="111986" y="1966606"/>
            <a:ext cx="4436072" cy="1724523"/>
          </a:xfrm>
          <a:prstGeom prst="rect">
            <a:avLst/>
          </a:prstGeom>
        </p:spPr>
      </p:pic>
      <p:pic>
        <p:nvPicPr>
          <p:cNvPr id="2050" name="Picture 2" descr="A person smiling in front of a sign&#10;&#10;AI-generated content may be incorrect.">
            <a:extLst>
              <a:ext uri="{FF2B5EF4-FFF2-40B4-BE49-F238E27FC236}">
                <a16:creationId xmlns:a16="http://schemas.microsoft.com/office/drawing/2014/main" id="{2C037519-6DDD-57BB-C464-16D04814C6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9714" y="1060051"/>
            <a:ext cx="2392299" cy="18131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D58F130-1AE7-04A0-24E1-E9A91B4F969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585729" y="201905"/>
            <a:ext cx="4796313" cy="6454189"/>
          </a:xfrm>
          <a:prstGeom prst="rect">
            <a:avLst/>
          </a:prstGeom>
        </p:spPr>
      </p:pic>
      <p:sp>
        <p:nvSpPr>
          <p:cNvPr id="12" name="TextBox 11">
            <a:extLst>
              <a:ext uri="{FF2B5EF4-FFF2-40B4-BE49-F238E27FC236}">
                <a16:creationId xmlns:a16="http://schemas.microsoft.com/office/drawing/2014/main" id="{CF51C324-6177-A2B8-CEF7-817326340A63}"/>
              </a:ext>
            </a:extLst>
          </p:cNvPr>
          <p:cNvSpPr txBox="1"/>
          <p:nvPr/>
        </p:nvSpPr>
        <p:spPr>
          <a:xfrm>
            <a:off x="111986" y="4438383"/>
            <a:ext cx="4415251" cy="1938992"/>
          </a:xfrm>
          <a:prstGeom prst="rect">
            <a:avLst/>
          </a:prstGeom>
          <a:solidFill>
            <a:schemeClr val="accent2">
              <a:lumMod val="20000"/>
              <a:lumOff val="80000"/>
            </a:schemeClr>
          </a:solidFill>
        </p:spPr>
        <p:txBody>
          <a:bodyPr wrap="square">
            <a:spAutoFit/>
          </a:bodyPr>
          <a:lstStyle/>
          <a:p>
            <a:r>
              <a:rPr lang="it-IT" sz="2400" b="0" i="0" dirty="0">
                <a:effectLst/>
                <a:latin typeface="Aptos Black" panose="020F0502020204030204" pitchFamily="34" charset="0"/>
              </a:rPr>
              <a:t> 𝗧𝗼𝗽𝗶𝗰:</a:t>
            </a:r>
            <a:br>
              <a:rPr lang="it-IT" sz="2400" b="0" i="0" dirty="0">
                <a:effectLst/>
                <a:latin typeface="Aptos Black" panose="020F0502020204030204" pitchFamily="34" charset="0"/>
              </a:rPr>
            </a:br>
            <a:r>
              <a:rPr lang="it-IT" sz="2400" b="0" i="0" dirty="0">
                <a:effectLst/>
                <a:latin typeface="Aptos Black" panose="020F0502020204030204" pitchFamily="34" charset="0"/>
              </a:rPr>
              <a:t>👉 </a:t>
            </a:r>
            <a:r>
              <a:rPr lang="it-IT" sz="2400" b="1" i="0" dirty="0">
                <a:effectLst/>
                <a:latin typeface="Aptos Black" panose="020F0502020204030204" pitchFamily="34" charset="0"/>
              </a:rPr>
              <a:t>𝘊𝘰𝘶𝘱𝘭𝘪𝘯𝘨 𝘵𝘩𝘦𝘳𝘮𝘰-𝘮𝘦𝘤𝘩𝘢𝘯𝘪𝘤𝘴 𝘢𝘯𝘥 𝘴𝘰𝘭𝘪𝘥 𝘴𝘩𝘦𝘭𝘭 𝘧𝘰𝘳𝘮𝘢𝘵𝘪𝘰𝘯: 𝘧𝘶𝘯𝘥𝘢𝘮𝘦𝘯𝘵𝘢𝘭 𝘴𝘵𝘦𝘦𝘭 𝘱𝘳𝘰𝘱𝘦𝘳𝘵𝘪𝘦𝘴 𝘢𝘯𝘥 𝘱𝘩𝘺𝘴𝘪𝘤𝘢𝘭 𝘢𝘱𝘱𝘳𝘰𝘢𝘤𝘩</a:t>
            </a:r>
            <a:endParaRPr lang="it-IT" sz="2400" b="1" dirty="0">
              <a:latin typeface="Aptos Black" panose="020F0502020204030204" pitchFamily="34" charset="0"/>
            </a:endParaRPr>
          </a:p>
        </p:txBody>
      </p:sp>
    </p:spTree>
    <p:extLst>
      <p:ext uri="{BB962C8B-B14F-4D97-AF65-F5344CB8AC3E}">
        <p14:creationId xmlns:p14="http://schemas.microsoft.com/office/powerpoint/2010/main" val="367432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C69CE-1DC6-E7D7-FE8C-9FEFDBC7EE3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FC55E0E-9FD8-CDBE-5A87-EA849355135E}"/>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Speakers - 3 </a:t>
            </a:r>
          </a:p>
        </p:txBody>
      </p:sp>
      <p:pic>
        <p:nvPicPr>
          <p:cNvPr id="2" name="Picture 1">
            <a:extLst>
              <a:ext uri="{FF2B5EF4-FFF2-40B4-BE49-F238E27FC236}">
                <a16:creationId xmlns:a16="http://schemas.microsoft.com/office/drawing/2014/main" id="{6CF6A8DE-608F-F075-2902-3A2FA76DEEC0}"/>
              </a:ext>
            </a:extLst>
          </p:cNvPr>
          <p:cNvPicPr>
            <a:picLocks noChangeAspect="1"/>
          </p:cNvPicPr>
          <p:nvPr/>
        </p:nvPicPr>
        <p:blipFill>
          <a:blip r:embed="rId3"/>
          <a:stretch>
            <a:fillRect/>
          </a:stretch>
        </p:blipFill>
        <p:spPr>
          <a:xfrm>
            <a:off x="9274628" y="5524204"/>
            <a:ext cx="2682472" cy="786452"/>
          </a:xfrm>
          <a:prstGeom prst="rect">
            <a:avLst/>
          </a:prstGeom>
        </p:spPr>
      </p:pic>
      <p:sp>
        <p:nvSpPr>
          <p:cNvPr id="3" name="Slide Number Placeholder 2">
            <a:extLst>
              <a:ext uri="{FF2B5EF4-FFF2-40B4-BE49-F238E27FC236}">
                <a16:creationId xmlns:a16="http://schemas.microsoft.com/office/drawing/2014/main" id="{E4667B65-0D63-3DE5-A016-86A84B134CD1}"/>
              </a:ext>
            </a:extLst>
          </p:cNvPr>
          <p:cNvSpPr>
            <a:spLocks noGrp="1"/>
          </p:cNvSpPr>
          <p:nvPr>
            <p:ph type="sldNum" sz="quarter" idx="12"/>
          </p:nvPr>
        </p:nvSpPr>
        <p:spPr/>
        <p:txBody>
          <a:bodyPr/>
          <a:lstStyle/>
          <a:p>
            <a:fld id="{F46C79FD-C571-418B-AB0F-5EE936C85276}" type="slidenum">
              <a:rPr lang="en-GB" smtClean="0"/>
              <a:t>12</a:t>
            </a:fld>
            <a:endParaRPr lang="en-GB"/>
          </a:p>
        </p:txBody>
      </p:sp>
      <p:pic>
        <p:nvPicPr>
          <p:cNvPr id="9" name="Picture 8">
            <a:extLst>
              <a:ext uri="{FF2B5EF4-FFF2-40B4-BE49-F238E27FC236}">
                <a16:creationId xmlns:a16="http://schemas.microsoft.com/office/drawing/2014/main" id="{082B719E-FA2E-5412-66CE-AA12FD19BE32}"/>
              </a:ext>
            </a:extLst>
          </p:cNvPr>
          <p:cNvPicPr>
            <a:picLocks noChangeAspect="1"/>
          </p:cNvPicPr>
          <p:nvPr/>
        </p:nvPicPr>
        <p:blipFill>
          <a:blip r:embed="rId4"/>
          <a:stretch>
            <a:fillRect/>
          </a:stretch>
        </p:blipFill>
        <p:spPr>
          <a:xfrm>
            <a:off x="9718775" y="220459"/>
            <a:ext cx="1647478" cy="392100"/>
          </a:xfrm>
          <a:prstGeom prst="rect">
            <a:avLst/>
          </a:prstGeom>
        </p:spPr>
      </p:pic>
      <p:pic>
        <p:nvPicPr>
          <p:cNvPr id="1030" name="Picture 6" descr="No alternative text description for this image">
            <a:extLst>
              <a:ext uri="{FF2B5EF4-FFF2-40B4-BE49-F238E27FC236}">
                <a16:creationId xmlns:a16="http://schemas.microsoft.com/office/drawing/2014/main" id="{AC220474-86A8-1A8F-2861-8F51F19CB8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55" r="74000"/>
          <a:stretch>
            <a:fillRect/>
          </a:stretch>
        </p:blipFill>
        <p:spPr bwMode="auto">
          <a:xfrm>
            <a:off x="63246" y="1528171"/>
            <a:ext cx="2377440" cy="49682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alternative text description for this image">
            <a:extLst>
              <a:ext uri="{FF2B5EF4-FFF2-40B4-BE49-F238E27FC236}">
                <a16:creationId xmlns:a16="http://schemas.microsoft.com/office/drawing/2014/main" id="{8EFBEC94-82EF-37E8-5ED5-C8AA596816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077"/>
          <a:stretch>
            <a:fillRect/>
          </a:stretch>
        </p:blipFill>
        <p:spPr bwMode="auto">
          <a:xfrm>
            <a:off x="6990253" y="828173"/>
            <a:ext cx="4904471" cy="3899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434051-3913-DBD1-80D9-9B82F4182025}"/>
              </a:ext>
            </a:extLst>
          </p:cNvPr>
          <p:cNvSpPr txBox="1"/>
          <p:nvPr/>
        </p:nvSpPr>
        <p:spPr>
          <a:xfrm>
            <a:off x="2550414" y="1389865"/>
            <a:ext cx="3545586" cy="1015663"/>
          </a:xfrm>
          <a:prstGeom prst="rect">
            <a:avLst/>
          </a:prstGeom>
          <a:solidFill>
            <a:srgbClr val="FFFF00"/>
          </a:solidFill>
        </p:spPr>
        <p:txBody>
          <a:bodyPr wrap="square" rtlCol="0">
            <a:spAutoFit/>
          </a:bodyPr>
          <a:lstStyle/>
          <a:p>
            <a:pPr algn="ctr"/>
            <a:r>
              <a:rPr lang="en-US" sz="2000" b="1" dirty="0"/>
              <a:t>Edoardo D’Amanzo</a:t>
            </a:r>
          </a:p>
          <a:p>
            <a:pPr algn="ctr"/>
            <a:r>
              <a:rPr lang="en-US" sz="2000" dirty="0"/>
              <a:t>RINA Consulting- CSM SpA </a:t>
            </a:r>
          </a:p>
          <a:p>
            <a:pPr algn="ctr"/>
            <a:r>
              <a:rPr lang="en-US" sz="2000" dirty="0"/>
              <a:t>Webinar Q/A -  Chairman</a:t>
            </a:r>
            <a:endParaRPr lang="it-IT" sz="2000" dirty="0"/>
          </a:p>
        </p:txBody>
      </p:sp>
      <p:sp>
        <p:nvSpPr>
          <p:cNvPr id="6" name="TextBox 5">
            <a:extLst>
              <a:ext uri="{FF2B5EF4-FFF2-40B4-BE49-F238E27FC236}">
                <a16:creationId xmlns:a16="http://schemas.microsoft.com/office/drawing/2014/main" id="{67FFFB5D-0C98-6B98-D9E5-FA86C3C9798A}"/>
              </a:ext>
            </a:extLst>
          </p:cNvPr>
          <p:cNvSpPr txBox="1"/>
          <p:nvPr/>
        </p:nvSpPr>
        <p:spPr>
          <a:xfrm>
            <a:off x="7039222" y="3547041"/>
            <a:ext cx="4018922" cy="1015663"/>
          </a:xfrm>
          <a:prstGeom prst="rect">
            <a:avLst/>
          </a:prstGeom>
          <a:solidFill>
            <a:srgbClr val="FFFF00"/>
          </a:solidFill>
        </p:spPr>
        <p:txBody>
          <a:bodyPr wrap="square" rtlCol="0">
            <a:spAutoFit/>
          </a:bodyPr>
          <a:lstStyle/>
          <a:p>
            <a:pPr algn="ctr"/>
            <a:r>
              <a:rPr lang="en-US" sz="2000" b="1" dirty="0"/>
              <a:t>Michele De Santis </a:t>
            </a:r>
          </a:p>
          <a:p>
            <a:pPr algn="ctr"/>
            <a:r>
              <a:rPr lang="en-US" sz="2000" dirty="0"/>
              <a:t>RINA Consulting - CSM SpA </a:t>
            </a:r>
          </a:p>
          <a:p>
            <a:pPr algn="ctr"/>
            <a:r>
              <a:rPr lang="en-US" sz="2000" dirty="0"/>
              <a:t>METACAST Project Coordinator</a:t>
            </a:r>
            <a:endParaRPr lang="it-IT" sz="2000" dirty="0"/>
          </a:p>
        </p:txBody>
      </p:sp>
      <p:sp>
        <p:nvSpPr>
          <p:cNvPr id="23" name="TextBox 22">
            <a:extLst>
              <a:ext uri="{FF2B5EF4-FFF2-40B4-BE49-F238E27FC236}">
                <a16:creationId xmlns:a16="http://schemas.microsoft.com/office/drawing/2014/main" id="{3DEB9985-FFD2-812A-1F1C-AD3253C3E84A}"/>
              </a:ext>
            </a:extLst>
          </p:cNvPr>
          <p:cNvSpPr txBox="1"/>
          <p:nvPr/>
        </p:nvSpPr>
        <p:spPr>
          <a:xfrm>
            <a:off x="4412250" y="4727552"/>
            <a:ext cx="4415251" cy="1569660"/>
          </a:xfrm>
          <a:prstGeom prst="rect">
            <a:avLst/>
          </a:prstGeom>
          <a:solidFill>
            <a:schemeClr val="accent2">
              <a:lumMod val="20000"/>
              <a:lumOff val="80000"/>
            </a:schemeClr>
          </a:solidFill>
        </p:spPr>
        <p:txBody>
          <a:bodyPr wrap="square">
            <a:spAutoFit/>
          </a:bodyPr>
          <a:lstStyle/>
          <a:p>
            <a:r>
              <a:rPr lang="it-IT" sz="2400" b="0" i="0" dirty="0">
                <a:effectLst/>
                <a:latin typeface="Aptos Black" panose="020F0502020204030204" pitchFamily="34" charset="0"/>
              </a:rPr>
              <a:t> 𝗧𝗼𝗽𝗶𝗰:</a:t>
            </a:r>
            <a:br>
              <a:rPr lang="it-IT" sz="2400" b="0" i="0" dirty="0">
                <a:effectLst/>
                <a:latin typeface="Aptos Black" panose="020F0502020204030204" pitchFamily="34" charset="0"/>
              </a:rPr>
            </a:br>
            <a:r>
              <a:rPr lang="it-IT" sz="2400" b="0" i="0" dirty="0">
                <a:effectLst/>
                <a:latin typeface="Aptos Black" panose="020F0502020204030204" pitchFamily="34" charset="0"/>
              </a:rPr>
              <a:t>👉 </a:t>
            </a:r>
            <a:r>
              <a:rPr lang="en-US" sz="2400" b="1" i="1" kern="0" dirty="0">
                <a:latin typeface="Aptos" panose="020B0004020202020204" pitchFamily="34" charset="0"/>
              </a:rPr>
              <a:t>Steel intermixing: from reactors mixing fundamentals to on-line process tools)</a:t>
            </a:r>
            <a:endParaRPr lang="it-IT" sz="2400" b="1" i="1" dirty="0">
              <a:latin typeface="Aptos" panose="020B0004020202020204" pitchFamily="34" charset="0"/>
            </a:endParaRPr>
          </a:p>
        </p:txBody>
      </p:sp>
    </p:spTree>
    <p:extLst>
      <p:ext uri="{BB962C8B-B14F-4D97-AF65-F5344CB8AC3E}">
        <p14:creationId xmlns:p14="http://schemas.microsoft.com/office/powerpoint/2010/main" val="149580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D163-B481-E78D-D498-621C852202D1}"/>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C1BE182C-2C1B-C9CF-C157-B3BE973AD571}"/>
              </a:ext>
            </a:extLst>
          </p:cNvPr>
          <p:cNvPicPr>
            <a:picLocks noChangeAspect="1"/>
          </p:cNvPicPr>
          <p:nvPr/>
        </p:nvPicPr>
        <p:blipFill>
          <a:blip r:embed="rId3">
            <a:clrChange>
              <a:clrFrom>
                <a:srgbClr val="FFFFFF"/>
              </a:clrFrom>
              <a:clrTo>
                <a:srgbClr val="FFFFFF">
                  <a:alpha val="0"/>
                </a:srgbClr>
              </a:clrTo>
            </a:clrChange>
          </a:blip>
          <a:srcRect r="6591"/>
          <a:stretch>
            <a:fillRect/>
          </a:stretch>
        </p:blipFill>
        <p:spPr>
          <a:xfrm>
            <a:off x="7093813" y="3813223"/>
            <a:ext cx="4828740" cy="2607782"/>
          </a:xfrm>
          <a:prstGeom prst="rect">
            <a:avLst/>
          </a:prstGeom>
        </p:spPr>
      </p:pic>
      <p:sp>
        <p:nvSpPr>
          <p:cNvPr id="5" name="Title 1">
            <a:extLst>
              <a:ext uri="{FF2B5EF4-FFF2-40B4-BE49-F238E27FC236}">
                <a16:creationId xmlns:a16="http://schemas.microsoft.com/office/drawing/2014/main" id="{B5E4AD19-04C2-B999-58C5-CE6BBA87455C}"/>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IE" altLang="en-US" dirty="0"/>
          </a:p>
        </p:txBody>
      </p:sp>
      <p:sp>
        <p:nvSpPr>
          <p:cNvPr id="11" name="Content Placeholder 2">
            <a:extLst>
              <a:ext uri="{FF2B5EF4-FFF2-40B4-BE49-F238E27FC236}">
                <a16:creationId xmlns:a16="http://schemas.microsoft.com/office/drawing/2014/main" id="{F8867B23-5BE7-924F-6F34-0C9FB7498FC4}"/>
              </a:ext>
            </a:extLst>
          </p:cNvPr>
          <p:cNvSpPr txBox="1">
            <a:spLocks/>
          </p:cNvSpPr>
          <p:nvPr/>
        </p:nvSpPr>
        <p:spPr>
          <a:xfrm>
            <a:off x="170687" y="1734302"/>
            <a:ext cx="6923125" cy="1477259"/>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ClrTx/>
              <a:buNone/>
            </a:pPr>
            <a:r>
              <a:rPr lang="en-IE" altLang="en-US" sz="4000" b="1" i="1" dirty="0">
                <a:latin typeface="Calibri" panose="020F0502020204030204" pitchFamily="34" charset="0"/>
                <a:ea typeface="Calibri" panose="020F0502020204030204" pitchFamily="34" charset="0"/>
                <a:cs typeface="Calibri" panose="020F0502020204030204" pitchFamily="34" charset="0"/>
              </a:rPr>
              <a:t>And see you at the Q/A panel for a fruitful discussion!</a:t>
            </a:r>
            <a:endParaRPr lang="en-GB" sz="4000" b="1" i="1" dirty="0">
              <a:latin typeface="Calibri" panose="020F0502020204030204" pitchFamily="34" charset="0"/>
              <a:ea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8FAF2410-DDB7-333D-4888-42BDBB93378E}"/>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Have a fruitful webinar …</a:t>
            </a:r>
          </a:p>
        </p:txBody>
      </p:sp>
      <p:pic>
        <p:nvPicPr>
          <p:cNvPr id="2" name="Picture 1">
            <a:extLst>
              <a:ext uri="{FF2B5EF4-FFF2-40B4-BE49-F238E27FC236}">
                <a16:creationId xmlns:a16="http://schemas.microsoft.com/office/drawing/2014/main" id="{BBDB8031-C674-BDC0-4EBE-B980BA6738C4}"/>
              </a:ext>
            </a:extLst>
          </p:cNvPr>
          <p:cNvPicPr>
            <a:picLocks noChangeAspect="1"/>
          </p:cNvPicPr>
          <p:nvPr/>
        </p:nvPicPr>
        <p:blipFill>
          <a:blip r:embed="rId4"/>
          <a:stretch>
            <a:fillRect/>
          </a:stretch>
        </p:blipFill>
        <p:spPr>
          <a:xfrm>
            <a:off x="6802428" y="40356"/>
            <a:ext cx="2705755" cy="793278"/>
          </a:xfrm>
          <a:prstGeom prst="rect">
            <a:avLst/>
          </a:prstGeom>
        </p:spPr>
      </p:pic>
      <p:sp>
        <p:nvSpPr>
          <p:cNvPr id="7" name="Slide Number Placeholder 6">
            <a:extLst>
              <a:ext uri="{FF2B5EF4-FFF2-40B4-BE49-F238E27FC236}">
                <a16:creationId xmlns:a16="http://schemas.microsoft.com/office/drawing/2014/main" id="{12AE4449-1517-9D3D-2A77-4C6E44B2D505}"/>
              </a:ext>
            </a:extLst>
          </p:cNvPr>
          <p:cNvSpPr>
            <a:spLocks noGrp="1"/>
          </p:cNvSpPr>
          <p:nvPr>
            <p:ph type="sldNum" sz="quarter" idx="12"/>
          </p:nvPr>
        </p:nvSpPr>
        <p:spPr/>
        <p:txBody>
          <a:bodyPr/>
          <a:lstStyle/>
          <a:p>
            <a:fld id="{F46C79FD-C571-418B-AB0F-5EE936C85276}" type="slidenum">
              <a:rPr lang="en-GB" smtClean="0"/>
              <a:t>13</a:t>
            </a:fld>
            <a:endParaRPr lang="en-GB"/>
          </a:p>
        </p:txBody>
      </p:sp>
      <p:sp>
        <p:nvSpPr>
          <p:cNvPr id="9" name="TextBox 8">
            <a:extLst>
              <a:ext uri="{FF2B5EF4-FFF2-40B4-BE49-F238E27FC236}">
                <a16:creationId xmlns:a16="http://schemas.microsoft.com/office/drawing/2014/main" id="{F55406FF-B03A-C8CE-108E-2A32FE7FD80A}"/>
              </a:ext>
            </a:extLst>
          </p:cNvPr>
          <p:cNvSpPr txBox="1"/>
          <p:nvPr/>
        </p:nvSpPr>
        <p:spPr>
          <a:xfrm>
            <a:off x="277619" y="4052365"/>
            <a:ext cx="3518627" cy="1015663"/>
          </a:xfrm>
          <a:prstGeom prst="rect">
            <a:avLst/>
          </a:prstGeom>
          <a:noFill/>
        </p:spPr>
        <p:txBody>
          <a:bodyPr wrap="square">
            <a:spAutoFit/>
          </a:bodyPr>
          <a:lstStyle/>
          <a:p>
            <a:r>
              <a:rPr lang="it-IT" sz="2000" dirty="0">
                <a:hlinkClick r:id="rId5"/>
              </a:rPr>
              <a:t>https://www.linkedin.com/company/105728781/admin/notifications/all/</a:t>
            </a:r>
            <a:r>
              <a:rPr lang="it-IT" sz="2000" dirty="0"/>
              <a:t> </a:t>
            </a:r>
          </a:p>
        </p:txBody>
      </p:sp>
      <p:pic>
        <p:nvPicPr>
          <p:cNvPr id="10" name="Picture 9">
            <a:extLst>
              <a:ext uri="{FF2B5EF4-FFF2-40B4-BE49-F238E27FC236}">
                <a16:creationId xmlns:a16="http://schemas.microsoft.com/office/drawing/2014/main" id="{4864AC29-61C3-E1BD-2757-D4D99B20CB55}"/>
              </a:ext>
            </a:extLst>
          </p:cNvPr>
          <p:cNvPicPr>
            <a:picLocks noChangeAspect="1"/>
          </p:cNvPicPr>
          <p:nvPr/>
        </p:nvPicPr>
        <p:blipFill>
          <a:blip r:embed="rId6"/>
          <a:stretch>
            <a:fillRect/>
          </a:stretch>
        </p:blipFill>
        <p:spPr>
          <a:xfrm>
            <a:off x="9718775" y="220459"/>
            <a:ext cx="1647478" cy="392100"/>
          </a:xfrm>
          <a:prstGeom prst="rect">
            <a:avLst/>
          </a:prstGeom>
        </p:spPr>
      </p:pic>
      <p:pic>
        <p:nvPicPr>
          <p:cNvPr id="14" name="Picture 13">
            <a:extLst>
              <a:ext uri="{FF2B5EF4-FFF2-40B4-BE49-F238E27FC236}">
                <a16:creationId xmlns:a16="http://schemas.microsoft.com/office/drawing/2014/main" id="{F77C29D8-998E-CCA0-7FDF-267AB2EA7AA4}"/>
              </a:ext>
            </a:extLst>
          </p:cNvPr>
          <p:cNvPicPr>
            <a:picLocks noChangeAspect="1"/>
          </p:cNvPicPr>
          <p:nvPr/>
        </p:nvPicPr>
        <p:blipFill>
          <a:blip r:embed="rId7"/>
          <a:stretch>
            <a:fillRect/>
          </a:stretch>
        </p:blipFill>
        <p:spPr>
          <a:xfrm>
            <a:off x="7249353" y="843842"/>
            <a:ext cx="4517660" cy="2587365"/>
          </a:xfrm>
          <a:prstGeom prst="rect">
            <a:avLst/>
          </a:prstGeom>
        </p:spPr>
      </p:pic>
      <p:sp>
        <p:nvSpPr>
          <p:cNvPr id="15" name="TextBox 14">
            <a:extLst>
              <a:ext uri="{FF2B5EF4-FFF2-40B4-BE49-F238E27FC236}">
                <a16:creationId xmlns:a16="http://schemas.microsoft.com/office/drawing/2014/main" id="{C003513C-5285-D77C-7FDC-88604CF693CC}"/>
              </a:ext>
            </a:extLst>
          </p:cNvPr>
          <p:cNvSpPr txBox="1"/>
          <p:nvPr/>
        </p:nvSpPr>
        <p:spPr>
          <a:xfrm>
            <a:off x="8155305" y="3477824"/>
            <a:ext cx="2959988" cy="369332"/>
          </a:xfrm>
          <a:prstGeom prst="rect">
            <a:avLst/>
          </a:prstGeom>
          <a:noFill/>
        </p:spPr>
        <p:txBody>
          <a:bodyPr wrap="square">
            <a:spAutoFit/>
          </a:bodyPr>
          <a:lstStyle/>
          <a:p>
            <a:r>
              <a:rPr lang="it-IT" dirty="0">
                <a:hlinkClick r:id="rId8"/>
              </a:rPr>
              <a:t>https://metacast-project.eu/</a:t>
            </a:r>
            <a:r>
              <a:rPr lang="it-IT" dirty="0"/>
              <a:t> </a:t>
            </a:r>
          </a:p>
        </p:txBody>
      </p:sp>
      <p:pic>
        <p:nvPicPr>
          <p:cNvPr id="16" name="Picture 15">
            <a:extLst>
              <a:ext uri="{FF2B5EF4-FFF2-40B4-BE49-F238E27FC236}">
                <a16:creationId xmlns:a16="http://schemas.microsoft.com/office/drawing/2014/main" id="{255D0D99-9572-FBA2-8EBF-CD0A0F30326D}"/>
              </a:ext>
            </a:extLst>
          </p:cNvPr>
          <p:cNvPicPr>
            <a:picLocks noChangeAspect="1"/>
          </p:cNvPicPr>
          <p:nvPr/>
        </p:nvPicPr>
        <p:blipFill>
          <a:blip r:embed="rId9"/>
          <a:stretch>
            <a:fillRect/>
          </a:stretch>
        </p:blipFill>
        <p:spPr>
          <a:xfrm>
            <a:off x="4340352" y="3316250"/>
            <a:ext cx="2364895" cy="3454688"/>
          </a:xfrm>
          <a:prstGeom prst="rect">
            <a:avLst/>
          </a:prstGeom>
        </p:spPr>
      </p:pic>
    </p:spTree>
    <p:extLst>
      <p:ext uri="{BB962C8B-B14F-4D97-AF65-F5344CB8AC3E}">
        <p14:creationId xmlns:p14="http://schemas.microsoft.com/office/powerpoint/2010/main" val="193707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86CC-81CF-B67F-5B22-0894089C96C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5A07FE0-E008-6192-B45D-5910396203DB}"/>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Agenda</a:t>
            </a:r>
          </a:p>
        </p:txBody>
      </p:sp>
      <p:pic>
        <p:nvPicPr>
          <p:cNvPr id="2" name="Picture 1">
            <a:extLst>
              <a:ext uri="{FF2B5EF4-FFF2-40B4-BE49-F238E27FC236}">
                <a16:creationId xmlns:a16="http://schemas.microsoft.com/office/drawing/2014/main" id="{9DADF924-36A4-92EE-DB38-ECFD75728ED2}"/>
              </a:ext>
            </a:extLst>
          </p:cNvPr>
          <p:cNvPicPr>
            <a:picLocks noChangeAspect="1"/>
          </p:cNvPicPr>
          <p:nvPr/>
        </p:nvPicPr>
        <p:blipFill>
          <a:blip r:embed="rId3"/>
          <a:stretch>
            <a:fillRect/>
          </a:stretch>
        </p:blipFill>
        <p:spPr>
          <a:xfrm>
            <a:off x="9274628" y="5524204"/>
            <a:ext cx="2682472" cy="786452"/>
          </a:xfrm>
          <a:prstGeom prst="rect">
            <a:avLst/>
          </a:prstGeom>
        </p:spPr>
      </p:pic>
      <p:sp>
        <p:nvSpPr>
          <p:cNvPr id="3" name="Slide Number Placeholder 2">
            <a:extLst>
              <a:ext uri="{FF2B5EF4-FFF2-40B4-BE49-F238E27FC236}">
                <a16:creationId xmlns:a16="http://schemas.microsoft.com/office/drawing/2014/main" id="{EEF670B0-C867-D18E-DDC7-29CBF7A85FAD}"/>
              </a:ext>
            </a:extLst>
          </p:cNvPr>
          <p:cNvSpPr>
            <a:spLocks noGrp="1"/>
          </p:cNvSpPr>
          <p:nvPr>
            <p:ph type="sldNum" sz="quarter" idx="12"/>
          </p:nvPr>
        </p:nvSpPr>
        <p:spPr/>
        <p:txBody>
          <a:bodyPr/>
          <a:lstStyle/>
          <a:p>
            <a:fld id="{F46C79FD-C571-418B-AB0F-5EE936C85276}" type="slidenum">
              <a:rPr lang="en-GB" smtClean="0"/>
              <a:t>2</a:t>
            </a:fld>
            <a:endParaRPr lang="en-GB"/>
          </a:p>
        </p:txBody>
      </p:sp>
      <p:pic>
        <p:nvPicPr>
          <p:cNvPr id="9" name="Picture 8">
            <a:extLst>
              <a:ext uri="{FF2B5EF4-FFF2-40B4-BE49-F238E27FC236}">
                <a16:creationId xmlns:a16="http://schemas.microsoft.com/office/drawing/2014/main" id="{710592AA-4702-6F5C-BC4B-7C1EBA317DD9}"/>
              </a:ext>
            </a:extLst>
          </p:cNvPr>
          <p:cNvPicPr>
            <a:picLocks noChangeAspect="1"/>
          </p:cNvPicPr>
          <p:nvPr/>
        </p:nvPicPr>
        <p:blipFill>
          <a:blip r:embed="rId4"/>
          <a:stretch>
            <a:fillRect/>
          </a:stretch>
        </p:blipFill>
        <p:spPr>
          <a:xfrm>
            <a:off x="9718775" y="220459"/>
            <a:ext cx="1647478" cy="392100"/>
          </a:xfrm>
          <a:prstGeom prst="rect">
            <a:avLst/>
          </a:prstGeom>
        </p:spPr>
      </p:pic>
      <p:graphicFrame>
        <p:nvGraphicFramePr>
          <p:cNvPr id="6" name="Table 5">
            <a:extLst>
              <a:ext uri="{FF2B5EF4-FFF2-40B4-BE49-F238E27FC236}">
                <a16:creationId xmlns:a16="http://schemas.microsoft.com/office/drawing/2014/main" id="{2BF1E499-1057-AB66-0667-80C619EC7692}"/>
              </a:ext>
            </a:extLst>
          </p:cNvPr>
          <p:cNvGraphicFramePr>
            <a:graphicFrameLocks noGrp="1"/>
          </p:cNvGraphicFramePr>
          <p:nvPr>
            <p:extLst>
              <p:ext uri="{D42A27DB-BD31-4B8C-83A1-F6EECF244321}">
                <p14:modId xmlns:p14="http://schemas.microsoft.com/office/powerpoint/2010/main" val="4260354630"/>
              </p:ext>
            </p:extLst>
          </p:nvPr>
        </p:nvGraphicFramePr>
        <p:xfrm>
          <a:off x="327498" y="1435888"/>
          <a:ext cx="11629602" cy="4205246"/>
        </p:xfrm>
        <a:graphic>
          <a:graphicData uri="http://schemas.openxmlformats.org/drawingml/2006/table">
            <a:tbl>
              <a:tblPr firstRow="1" firstCol="1" bandRow="1">
                <a:tableStyleId>{5C22544A-7EE6-4342-B048-85BDC9FD1C3A}</a:tableStyleId>
              </a:tblPr>
              <a:tblGrid>
                <a:gridCol w="486302">
                  <a:extLst>
                    <a:ext uri="{9D8B030D-6E8A-4147-A177-3AD203B41FA5}">
                      <a16:colId xmlns:a16="http://schemas.microsoft.com/office/drawing/2014/main" val="19637421"/>
                    </a:ext>
                  </a:extLst>
                </a:gridCol>
                <a:gridCol w="11143300">
                  <a:extLst>
                    <a:ext uri="{9D8B030D-6E8A-4147-A177-3AD203B41FA5}">
                      <a16:colId xmlns:a16="http://schemas.microsoft.com/office/drawing/2014/main" val="1269823966"/>
                    </a:ext>
                  </a:extLst>
                </a:gridCol>
              </a:tblGrid>
              <a:tr h="467272">
                <a:tc>
                  <a:txBody>
                    <a:bodyPr/>
                    <a:lstStyle/>
                    <a:p>
                      <a:pPr algn="ctr">
                        <a:lnSpc>
                          <a:spcPct val="107000"/>
                        </a:lnSpc>
                        <a:spcBef>
                          <a:spcPts val="600"/>
                        </a:spcBef>
                        <a:spcAft>
                          <a:spcPts val="600"/>
                        </a:spcAft>
                        <a:buNone/>
                      </a:pPr>
                      <a:r>
                        <a:rPr lang="en-US" sz="1600" kern="0" dirty="0">
                          <a:effectLst/>
                        </a:rPr>
                        <a:t>1</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7000"/>
                        </a:lnSpc>
                        <a:spcBef>
                          <a:spcPts val="600"/>
                        </a:spcBef>
                        <a:spcAft>
                          <a:spcPts val="600"/>
                        </a:spcAft>
                        <a:buNone/>
                      </a:pPr>
                      <a:r>
                        <a:rPr lang="en-US" sz="1600" kern="0" dirty="0">
                          <a:effectLst/>
                        </a:rPr>
                        <a:t>Welcome and Introduction  - </a:t>
                      </a:r>
                      <a:r>
                        <a:rPr lang="it-IT" sz="1600" kern="0" dirty="0">
                          <a:effectLst/>
                        </a:rPr>
                        <a:t>(Edoardo D’Amanzo– </a:t>
                      </a:r>
                      <a:r>
                        <a:rPr lang="en-US" sz="1600" b="0" kern="0" dirty="0">
                          <a:effectLst/>
                          <a:latin typeface="+mn-lt"/>
                          <a:ea typeface="Aptos" panose="020B0004020202020204" pitchFamily="34" charset="0"/>
                          <a:cs typeface="Times New Roman" panose="02020603050405020304" pitchFamily="18" charset="0"/>
                        </a:rPr>
                        <a:t>Rina Consulting- CSM SpA</a:t>
                      </a:r>
                      <a:r>
                        <a:rPr lang="it-IT" sz="1600" kern="0" dirty="0">
                          <a:effectLst/>
                        </a:rPr>
                        <a:t>)</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725995148"/>
                  </a:ext>
                </a:extLst>
              </a:tr>
              <a:tr h="544927">
                <a:tc>
                  <a:txBody>
                    <a:bodyPr/>
                    <a:lstStyle/>
                    <a:p>
                      <a:pPr algn="ctr">
                        <a:lnSpc>
                          <a:spcPct val="107000"/>
                        </a:lnSpc>
                        <a:spcBef>
                          <a:spcPts val="600"/>
                        </a:spcBef>
                        <a:spcAft>
                          <a:spcPts val="600"/>
                        </a:spcAft>
                        <a:buNone/>
                      </a:pPr>
                      <a:r>
                        <a:rPr lang="en-US" sz="1600" kern="0" dirty="0">
                          <a:effectLst/>
                        </a:rPr>
                        <a:t>2</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METACAST: Dissemination of the modelling Approach </a:t>
                      </a:r>
                      <a:r>
                        <a:rPr lang="en-US" sz="1600" kern="0" dirty="0">
                          <a:effectLst/>
                        </a:rPr>
                        <a:t>– (Michele De Santis – </a:t>
                      </a:r>
                      <a:r>
                        <a:rPr lang="en-US" sz="1600" b="0" kern="0" dirty="0">
                          <a:effectLst/>
                          <a:latin typeface="+mn-lt"/>
                          <a:ea typeface="Aptos" panose="020B0004020202020204" pitchFamily="34" charset="0"/>
                          <a:cs typeface="Times New Roman" panose="02020603050405020304" pitchFamily="18" charset="0"/>
                        </a:rPr>
                        <a:t>Rina Consulting - CSM SpA</a:t>
                      </a:r>
                      <a:r>
                        <a:rPr lang="en-US" sz="1600" kern="0" dirty="0">
                          <a:effectLst/>
                        </a:rPr>
                        <a:t>)-</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941332644"/>
                  </a:ext>
                </a:extLst>
              </a:tr>
              <a:tr h="755904">
                <a:tc>
                  <a:txBody>
                    <a:bodyPr/>
                    <a:lstStyle/>
                    <a:p>
                      <a:pPr algn="ctr">
                        <a:lnSpc>
                          <a:spcPct val="107000"/>
                        </a:lnSpc>
                        <a:spcBef>
                          <a:spcPts val="600"/>
                        </a:spcBef>
                        <a:spcAft>
                          <a:spcPts val="600"/>
                        </a:spcAft>
                        <a:buNone/>
                      </a:pPr>
                      <a:r>
                        <a:rPr lang="en-US" sz="1600" kern="0" dirty="0">
                          <a:effectLst/>
                        </a:rPr>
                        <a:t>4</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Simulating billet casting and solidification: the role of EMS to prevent central segregation </a:t>
                      </a:r>
                    </a:p>
                    <a:p>
                      <a:pPr>
                        <a:lnSpc>
                          <a:spcPct val="100000"/>
                        </a:lnSpc>
                        <a:spcBef>
                          <a:spcPts val="300"/>
                        </a:spcBef>
                        <a:spcAft>
                          <a:spcPts val="300"/>
                        </a:spcAft>
                        <a:buNone/>
                      </a:pPr>
                      <a:r>
                        <a:rPr lang="it-IT" sz="1600" kern="0" dirty="0">
                          <a:effectLst/>
                        </a:rPr>
                        <a:t>(Prof. Carlo Mapelli – Politecnico di Milano)</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657431960"/>
                  </a:ext>
                </a:extLst>
              </a:tr>
              <a:tr h="762466">
                <a:tc>
                  <a:txBody>
                    <a:bodyPr/>
                    <a:lstStyle/>
                    <a:p>
                      <a:pPr algn="ctr">
                        <a:lnSpc>
                          <a:spcPct val="107000"/>
                        </a:lnSpc>
                        <a:spcBef>
                          <a:spcPts val="600"/>
                        </a:spcBef>
                        <a:spcAft>
                          <a:spcPts val="600"/>
                        </a:spcAft>
                        <a:buNone/>
                      </a:pPr>
                      <a:r>
                        <a:rPr lang="en-US" sz="1600" kern="0" dirty="0">
                          <a:effectLst/>
                        </a:rPr>
                        <a:t>5</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Coupling thermo-mechanics and solid shell formation: fundamental steel properties and physical approach </a:t>
                      </a:r>
                      <a:r>
                        <a:rPr lang="it-IT" sz="1600" kern="0" dirty="0">
                          <a:effectLst/>
                        </a:rPr>
                        <a:t>(Arianna Gotti – Transvalor)</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741896838"/>
                  </a:ext>
                </a:extLst>
              </a:tr>
              <a:tr h="676826">
                <a:tc>
                  <a:txBody>
                    <a:bodyPr/>
                    <a:lstStyle/>
                    <a:p>
                      <a:pPr algn="ctr">
                        <a:lnSpc>
                          <a:spcPct val="107000"/>
                        </a:lnSpc>
                        <a:spcBef>
                          <a:spcPts val="600"/>
                        </a:spcBef>
                        <a:spcAft>
                          <a:spcPts val="600"/>
                        </a:spcAft>
                        <a:buNone/>
                      </a:pPr>
                      <a:r>
                        <a:rPr lang="en-US" sz="1600" kern="0" dirty="0">
                          <a:effectLst/>
                        </a:rPr>
                        <a:t>6</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latin typeface="+mn-lt"/>
                        </a:rPr>
                        <a:t>Steel intermixing: from reactors mixing fundamentals to on-line process tools)</a:t>
                      </a:r>
                    </a:p>
                    <a:p>
                      <a:pPr>
                        <a:lnSpc>
                          <a:spcPct val="100000"/>
                        </a:lnSpc>
                        <a:spcBef>
                          <a:spcPts val="300"/>
                        </a:spcBef>
                        <a:spcAft>
                          <a:spcPts val="300"/>
                        </a:spcAft>
                        <a:buNone/>
                      </a:pPr>
                      <a:r>
                        <a:rPr lang="en-US" sz="1600" b="0" kern="0" dirty="0">
                          <a:effectLst/>
                          <a:latin typeface="+mn-lt"/>
                          <a:ea typeface="Aptos" panose="020B0004020202020204" pitchFamily="34" charset="0"/>
                          <a:cs typeface="Times New Roman" panose="02020603050405020304" pitchFamily="18" charset="0"/>
                        </a:rPr>
                        <a:t>(Michele De Santis – Rina Consulting - CSM SpA)</a:t>
                      </a:r>
                      <a:endParaRPr lang="it-IT" sz="1600" b="0" kern="100" dirty="0">
                        <a:effectLst/>
                        <a:latin typeface="+mn-lt"/>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2723601329"/>
                  </a:ext>
                </a:extLst>
              </a:tr>
              <a:tr h="585363">
                <a:tc>
                  <a:txBody>
                    <a:bodyPr/>
                    <a:lstStyle/>
                    <a:p>
                      <a:pPr algn="ctr">
                        <a:lnSpc>
                          <a:spcPct val="107000"/>
                        </a:lnSpc>
                        <a:spcBef>
                          <a:spcPts val="600"/>
                        </a:spcBef>
                        <a:spcAft>
                          <a:spcPts val="600"/>
                        </a:spcAft>
                        <a:buNone/>
                      </a:pPr>
                      <a:r>
                        <a:rPr lang="en-US" sz="1600" kern="0" dirty="0">
                          <a:effectLst/>
                        </a:rPr>
                        <a:t>7</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Open discussion with audience on the webinar topics </a:t>
                      </a:r>
                      <a:r>
                        <a:rPr lang="en-US" sz="1600" kern="0" dirty="0">
                          <a:effectLst/>
                        </a:rPr>
                        <a:t>(comments, insights, experiences, lessons learnt) </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2661096410"/>
                  </a:ext>
                </a:extLst>
              </a:tr>
              <a:tr h="412488">
                <a:tc>
                  <a:txBody>
                    <a:bodyPr/>
                    <a:lstStyle/>
                    <a:p>
                      <a:pPr algn="ctr">
                        <a:lnSpc>
                          <a:spcPct val="107000"/>
                        </a:lnSpc>
                        <a:spcBef>
                          <a:spcPts val="600"/>
                        </a:spcBef>
                        <a:spcAft>
                          <a:spcPts val="600"/>
                        </a:spcAft>
                        <a:buNone/>
                      </a:pPr>
                      <a:r>
                        <a:rPr lang="it-IT" sz="1600" b="1" kern="0" dirty="0">
                          <a:effectLst/>
                        </a:rPr>
                        <a:t>8</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it-IT" sz="1600" b="1" kern="0" dirty="0">
                          <a:effectLst/>
                        </a:rPr>
                        <a:t>Wrap-up/Conclusions </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96218145"/>
                  </a:ext>
                </a:extLst>
              </a:tr>
            </a:tbl>
          </a:graphicData>
        </a:graphic>
      </p:graphicFrame>
    </p:spTree>
    <p:extLst>
      <p:ext uri="{BB962C8B-B14F-4D97-AF65-F5344CB8AC3E}">
        <p14:creationId xmlns:p14="http://schemas.microsoft.com/office/powerpoint/2010/main" val="203805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DB62-8CC8-78A1-3257-368A938D6BEA}"/>
            </a:ext>
          </a:extLst>
        </p:cNvPr>
        <p:cNvGrpSpPr/>
        <p:nvPr/>
      </p:nvGrpSpPr>
      <p:grpSpPr>
        <a:xfrm>
          <a:off x="0" y="0"/>
          <a:ext cx="0" cy="0"/>
          <a:chOff x="0" y="0"/>
          <a:chExt cx="0" cy="0"/>
        </a:xfrm>
      </p:grpSpPr>
      <p:sp>
        <p:nvSpPr>
          <p:cNvPr id="5" name="Rectangle 5">
            <a:extLst>
              <a:ext uri="{FF2B5EF4-FFF2-40B4-BE49-F238E27FC236}">
                <a16:creationId xmlns:a16="http://schemas.microsoft.com/office/drawing/2014/main" id="{4EA3D0AA-854F-98BB-C083-719731AD52AC}"/>
              </a:ext>
            </a:extLst>
          </p:cNvPr>
          <p:cNvSpPr>
            <a:spLocks noGrp="1" noChangeArrowheads="1"/>
          </p:cNvSpPr>
          <p:nvPr>
            <p:ph type="ctrTitle"/>
          </p:nvPr>
        </p:nvSpPr>
        <p:spPr>
          <a:xfrm>
            <a:off x="1049644" y="1332833"/>
            <a:ext cx="6448654" cy="1400383"/>
          </a:xfrm>
        </p:spPr>
        <p:txBody>
          <a:bodyPr wrap="square">
            <a:spAutoFit/>
          </a:bodyPr>
          <a:lstStyle/>
          <a:p>
            <a:pPr algn="ctr">
              <a:lnSpc>
                <a:spcPct val="100000"/>
              </a:lnSpc>
              <a:spcBef>
                <a:spcPts val="0"/>
              </a:spcBef>
            </a:pPr>
            <a:r>
              <a:rPr lang="en-US" sz="3200" b="1" i="1" kern="0" dirty="0">
                <a:effectLst/>
                <a:latin typeface="Arial" panose="020B0604020202020204" pitchFamily="34" charset="0"/>
                <a:ea typeface="Times New Roman" panose="02020603050405020304" pitchFamily="18" charset="0"/>
              </a:rPr>
              <a:t>METACAST </a:t>
            </a:r>
            <a:br>
              <a:rPr lang="en-US" sz="2800" kern="0" dirty="0">
                <a:effectLst/>
                <a:latin typeface="Arial" panose="020B0604020202020204" pitchFamily="34" charset="0"/>
                <a:ea typeface="Times New Roman" panose="02020603050405020304" pitchFamily="18" charset="0"/>
              </a:rPr>
            </a:br>
            <a:r>
              <a:rPr kumimoji="0" lang="en-US" altLang="en-US" sz="2800" b="0" i="0" u="none" strike="noStrike" kern="1200" cap="none" spc="0" normalizeH="0" baseline="0" noProof="0" dirty="0">
                <a:ln>
                  <a:noFill/>
                </a:ln>
                <a:solidFill>
                  <a:srgbClr val="FFFF00"/>
                </a:solidFill>
                <a:effectLst/>
                <a:uLnTx/>
                <a:uFillTx/>
                <a:latin typeface="Arial"/>
                <a:ea typeface="+mj-ea"/>
                <a:cs typeface="+mj-cs"/>
              </a:rPr>
              <a:t>Mapping, Educating, Training, Applying models in continuous CASTing</a:t>
            </a:r>
            <a:endParaRPr lang="en-GB" altLang="en-US" sz="2800" dirty="0"/>
          </a:p>
        </p:txBody>
      </p:sp>
      <p:pic>
        <p:nvPicPr>
          <p:cNvPr id="133" name="Picture 132">
            <a:extLst>
              <a:ext uri="{FF2B5EF4-FFF2-40B4-BE49-F238E27FC236}">
                <a16:creationId xmlns:a16="http://schemas.microsoft.com/office/drawing/2014/main" id="{5C0D6D24-B3F2-6449-C453-A9071B563CE4}"/>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94511CDC-1108-9963-DEBC-108C66B57E89}"/>
              </a:ext>
            </a:extLst>
          </p:cNvPr>
          <p:cNvPicPr>
            <a:picLocks noChangeAspect="1"/>
          </p:cNvPicPr>
          <p:nvPr/>
        </p:nvPicPr>
        <p:blipFill>
          <a:blip r:embed="rId4"/>
          <a:stretch>
            <a:fillRect/>
          </a:stretch>
        </p:blipFill>
        <p:spPr>
          <a:xfrm>
            <a:off x="9816994" y="238931"/>
            <a:ext cx="2292007" cy="545498"/>
          </a:xfrm>
          <a:prstGeom prst="rect">
            <a:avLst/>
          </a:prstGeom>
        </p:spPr>
      </p:pic>
      <p:sp>
        <p:nvSpPr>
          <p:cNvPr id="131" name="TextBox 130">
            <a:extLst>
              <a:ext uri="{FF2B5EF4-FFF2-40B4-BE49-F238E27FC236}">
                <a16:creationId xmlns:a16="http://schemas.microsoft.com/office/drawing/2014/main" id="{CF05DB96-55E4-11CC-5358-773293A59012}"/>
              </a:ext>
            </a:extLst>
          </p:cNvPr>
          <p:cNvSpPr txBox="1"/>
          <p:nvPr/>
        </p:nvSpPr>
        <p:spPr>
          <a:xfrm>
            <a:off x="1049644" y="3172316"/>
            <a:ext cx="6107060" cy="3616375"/>
          </a:xfrm>
          <a:prstGeom prst="rect">
            <a:avLst/>
          </a:prstGeom>
          <a:noFill/>
        </p:spPr>
        <p:txBody>
          <a:bodyPr wrap="square">
            <a:spAutoFit/>
          </a:bodyPr>
          <a:lstStyle/>
          <a:p>
            <a:pPr>
              <a:spcBef>
                <a:spcPts val="300"/>
              </a:spcBef>
              <a:spcAft>
                <a:spcPts val="300"/>
              </a:spcAft>
            </a:pPr>
            <a:r>
              <a:rPr lang="en-US" sz="2000" b="1" i="1" kern="0" dirty="0">
                <a:solidFill>
                  <a:schemeClr val="bg1"/>
                </a:solidFill>
                <a:latin typeface="Arial" panose="020B0604020202020204" pitchFamily="34" charset="0"/>
                <a:ea typeface="Times New Roman" panose="02020603050405020304" pitchFamily="18" charset="0"/>
              </a:rPr>
              <a:t>Modelling Experience in Continuous Casting: </a:t>
            </a:r>
          </a:p>
          <a:p>
            <a:pPr>
              <a:spcBef>
                <a:spcPts val="300"/>
              </a:spcBef>
              <a:spcAft>
                <a:spcPts val="300"/>
              </a:spcAft>
            </a:pPr>
            <a:r>
              <a:rPr lang="en-US" sz="2000" b="1" i="1" kern="0" dirty="0">
                <a:solidFill>
                  <a:schemeClr val="bg1"/>
                </a:solidFill>
                <a:latin typeface="Arial" panose="020B0604020202020204" pitchFamily="34" charset="0"/>
                <a:ea typeface="Times New Roman" panose="02020603050405020304" pitchFamily="18" charset="0"/>
              </a:rPr>
              <a:t>From Fundamentals to Problem Solving</a:t>
            </a:r>
          </a:p>
          <a:p>
            <a:pPr>
              <a:spcBef>
                <a:spcPts val="300"/>
              </a:spcBef>
              <a:spcAft>
                <a:spcPts val="300"/>
              </a:spcAft>
            </a:pPr>
            <a:endParaRPr lang="en-US" sz="1600" b="1"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r>
              <a:rPr lang="en-US" sz="2800" b="1" i="1" kern="0" dirty="0">
                <a:solidFill>
                  <a:schemeClr val="bg1"/>
                </a:solidFill>
                <a:latin typeface="Arial" panose="020B0604020202020204" pitchFamily="34" charset="0"/>
                <a:ea typeface="Times New Roman" panose="02020603050405020304" pitchFamily="18" charset="0"/>
              </a:rPr>
              <a:t>Welcome and Introduction</a:t>
            </a:r>
          </a:p>
          <a:p>
            <a:pPr>
              <a:spcBef>
                <a:spcPts val="300"/>
              </a:spcBef>
              <a:spcAft>
                <a:spcPts val="300"/>
              </a:spcAft>
            </a:pPr>
            <a:endParaRPr lang="en-US" sz="2800"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r>
              <a:rPr lang="en-US" i="1" kern="0" dirty="0">
                <a:solidFill>
                  <a:schemeClr val="bg1"/>
                </a:solidFill>
                <a:effectLst/>
                <a:latin typeface="Arial" panose="020B0604020202020204" pitchFamily="34" charset="0"/>
                <a:ea typeface="Times New Roman" panose="02020603050405020304" pitchFamily="18" charset="0"/>
              </a:rPr>
              <a:t>Edoardo D’Amanzo (RINA-CSM)</a:t>
            </a:r>
          </a:p>
          <a:p>
            <a:pPr>
              <a:spcBef>
                <a:spcPts val="300"/>
              </a:spcBef>
              <a:spcAft>
                <a:spcPts val="300"/>
              </a:spcAft>
            </a:pPr>
            <a:r>
              <a:rPr lang="en-US" i="1" kern="0" dirty="0">
                <a:solidFill>
                  <a:schemeClr val="bg1"/>
                </a:solidFill>
                <a:effectLst/>
                <a:latin typeface="Arial" panose="020B0604020202020204" pitchFamily="34" charset="0"/>
                <a:ea typeface="Times New Roman" panose="02020603050405020304" pitchFamily="18" charset="0"/>
              </a:rPr>
              <a:t>Michele De Santis (RINA-CSM) </a:t>
            </a:r>
          </a:p>
          <a:p>
            <a:pPr>
              <a:spcBef>
                <a:spcPts val="300"/>
              </a:spcBef>
              <a:spcAft>
                <a:spcPts val="300"/>
              </a:spcAft>
            </a:pPr>
            <a:endParaRPr lang="en-US" sz="1100" i="1" kern="0" dirty="0">
              <a:solidFill>
                <a:schemeClr val="bg1"/>
              </a:solidFill>
              <a:latin typeface="Arial" panose="020B0604020202020204" pitchFamily="34" charset="0"/>
            </a:endParaRPr>
          </a:p>
          <a:p>
            <a:pPr>
              <a:spcBef>
                <a:spcPts val="300"/>
              </a:spcBef>
              <a:spcAft>
                <a:spcPts val="300"/>
              </a:spcAft>
            </a:pPr>
            <a:r>
              <a:rPr lang="en-US" sz="1100" i="1" kern="0" dirty="0">
                <a:solidFill>
                  <a:schemeClr val="bg1"/>
                </a:solidFill>
                <a:latin typeface="Arial" panose="020B0604020202020204" pitchFamily="34" charset="0"/>
              </a:rPr>
              <a:t>Disclaimer: Views and opinions expressed are however those of the author(s) only and do not necessarily reflect those of EU/REA, which cannot can be held responsible for them.</a:t>
            </a:r>
            <a:endParaRPr lang="it-IT" sz="1100" i="1" dirty="0">
              <a:solidFill>
                <a:schemeClr val="bg1"/>
              </a:solidFill>
            </a:endParaRPr>
          </a:p>
        </p:txBody>
      </p:sp>
      <p:pic>
        <p:nvPicPr>
          <p:cNvPr id="132" name="Picture 131">
            <a:extLst>
              <a:ext uri="{FF2B5EF4-FFF2-40B4-BE49-F238E27FC236}">
                <a16:creationId xmlns:a16="http://schemas.microsoft.com/office/drawing/2014/main" id="{F5258104-3845-6E9E-F8F2-E02A99BDAA95}"/>
              </a:ext>
            </a:extLst>
          </p:cNvPr>
          <p:cNvPicPr>
            <a:picLocks noChangeAspect="1"/>
          </p:cNvPicPr>
          <p:nvPr/>
        </p:nvPicPr>
        <p:blipFill>
          <a:blip r:embed="rId5"/>
          <a:stretch>
            <a:fillRect/>
          </a:stretch>
        </p:blipFill>
        <p:spPr>
          <a:xfrm>
            <a:off x="6529573" y="1503680"/>
            <a:ext cx="5579428" cy="4699406"/>
          </a:xfrm>
          <a:prstGeom prst="rect">
            <a:avLst/>
          </a:prstGeom>
        </p:spPr>
      </p:pic>
      <p:sp>
        <p:nvSpPr>
          <p:cNvPr id="2" name="Slide Number Placeholder 1">
            <a:extLst>
              <a:ext uri="{FF2B5EF4-FFF2-40B4-BE49-F238E27FC236}">
                <a16:creationId xmlns:a16="http://schemas.microsoft.com/office/drawing/2014/main" id="{337F113A-C5DD-915E-7660-C64EDF02FC0C}"/>
              </a:ext>
            </a:extLst>
          </p:cNvPr>
          <p:cNvSpPr>
            <a:spLocks noGrp="1"/>
          </p:cNvSpPr>
          <p:nvPr>
            <p:ph type="sldNum" sz="quarter" idx="12"/>
          </p:nvPr>
        </p:nvSpPr>
        <p:spPr/>
        <p:txBody>
          <a:bodyPr/>
          <a:lstStyle/>
          <a:p>
            <a:fld id="{F46C79FD-C571-418B-AB0F-5EE936C85276}" type="slidenum">
              <a:rPr lang="en-GB" smtClean="0"/>
              <a:t>3</a:t>
            </a:fld>
            <a:endParaRPr lang="en-GB" dirty="0"/>
          </a:p>
        </p:txBody>
      </p:sp>
    </p:spTree>
    <p:extLst>
      <p:ext uri="{BB962C8B-B14F-4D97-AF65-F5344CB8AC3E}">
        <p14:creationId xmlns:p14="http://schemas.microsoft.com/office/powerpoint/2010/main" val="98451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33" y="1738331"/>
            <a:ext cx="5179603" cy="4061552"/>
          </a:xfrm>
        </p:spPr>
        <p:txBody>
          <a:bodyPr/>
          <a:lstStyle/>
          <a:p>
            <a:pPr algn="l" fontAlgn="ctr">
              <a:spcBef>
                <a:spcPts val="300"/>
              </a:spcBef>
              <a:spcAft>
                <a:spcPts val="600"/>
              </a:spcAft>
              <a:buFont typeface="Wingdings" panose="05000000000000000000" pitchFamily="2" charset="2"/>
              <a:buChar char="ü"/>
            </a:pPr>
            <a:r>
              <a:rPr lang="en-US" b="0" i="1" dirty="0">
                <a:solidFill>
                  <a:srgbClr val="001D35"/>
                </a:solidFill>
                <a:effectLst/>
                <a:ea typeface="Calibri" panose="020F0502020204030204" pitchFamily="34" charset="0"/>
                <a:cs typeface="Calibri" panose="020F0502020204030204" pitchFamily="34" charset="0"/>
              </a:rPr>
              <a:t>Continuous casting of steel involves complex physical phenomena—fluid flow, heat transfer, solidification, and segregation—that directly impact product quality and process efficiency.</a:t>
            </a:r>
          </a:p>
          <a:p>
            <a:pPr algn="l" fontAlgn="ctr">
              <a:spcBef>
                <a:spcPts val="300"/>
              </a:spcBef>
              <a:spcAft>
                <a:spcPts val="600"/>
              </a:spcAft>
              <a:buFont typeface="Wingdings" panose="05000000000000000000" pitchFamily="2" charset="2"/>
              <a:buChar char="ü"/>
            </a:pPr>
            <a:r>
              <a:rPr lang="en-US" b="0" i="1" dirty="0">
                <a:solidFill>
                  <a:srgbClr val="001D35"/>
                </a:solidFill>
                <a:effectLst/>
                <a:ea typeface="Calibri" panose="020F0502020204030204" pitchFamily="34" charset="0"/>
                <a:cs typeface="Calibri" panose="020F0502020204030204" pitchFamily="34" charset="0"/>
              </a:rPr>
              <a:t> Modelling is the key to understanding these mechanisms and turning theory into actionable solutions.</a:t>
            </a:r>
            <a:endParaRPr lang="en-GB" sz="2000" dirty="0"/>
          </a:p>
        </p:txBody>
      </p:sp>
      <p:sp>
        <p:nvSpPr>
          <p:cNvPr id="2" name="Title 1"/>
          <p:cNvSpPr>
            <a:spLocks noGrp="1"/>
          </p:cNvSpPr>
          <p:nvPr>
            <p:ph type="title"/>
          </p:nvPr>
        </p:nvSpPr>
        <p:spPr>
          <a:xfrm>
            <a:off x="838199" y="482860"/>
            <a:ext cx="10515600" cy="782357"/>
          </a:xfrm>
        </p:spPr>
        <p:txBody>
          <a:bodyPr/>
          <a:lstStyle/>
          <a:p>
            <a:r>
              <a:rPr lang="en-GB" dirty="0"/>
              <a:t>Project ‘METACAST’ : drivers</a:t>
            </a:r>
          </a:p>
        </p:txBody>
      </p:sp>
      <p:pic>
        <p:nvPicPr>
          <p:cNvPr id="6" name="Picture 5">
            <a:extLst>
              <a:ext uri="{FF2B5EF4-FFF2-40B4-BE49-F238E27FC236}">
                <a16:creationId xmlns:a16="http://schemas.microsoft.com/office/drawing/2014/main" id="{29473ACA-5975-D25D-C36D-095CCB460965}"/>
              </a:ext>
            </a:extLst>
          </p:cNvPr>
          <p:cNvPicPr>
            <a:picLocks noChangeAspect="1"/>
          </p:cNvPicPr>
          <p:nvPr/>
        </p:nvPicPr>
        <p:blipFill>
          <a:blip r:embed="rId2"/>
          <a:stretch>
            <a:fillRect/>
          </a:stretch>
        </p:blipFill>
        <p:spPr>
          <a:xfrm>
            <a:off x="8899514" y="400827"/>
            <a:ext cx="2682199" cy="783460"/>
          </a:xfrm>
          <a:prstGeom prst="rect">
            <a:avLst/>
          </a:prstGeom>
        </p:spPr>
      </p:pic>
      <p:sp>
        <p:nvSpPr>
          <p:cNvPr id="11" name="TextBox 10">
            <a:extLst>
              <a:ext uri="{FF2B5EF4-FFF2-40B4-BE49-F238E27FC236}">
                <a16:creationId xmlns:a16="http://schemas.microsoft.com/office/drawing/2014/main" id="{1DA0AE35-5EAD-0507-2DBA-93CB4049415B}"/>
              </a:ext>
            </a:extLst>
          </p:cNvPr>
          <p:cNvSpPr txBox="1"/>
          <p:nvPr/>
        </p:nvSpPr>
        <p:spPr>
          <a:xfrm>
            <a:off x="163832" y="6272998"/>
            <a:ext cx="8446770" cy="523220"/>
          </a:xfrm>
          <a:prstGeom prst="rect">
            <a:avLst/>
          </a:prstGeom>
          <a:noFill/>
        </p:spPr>
        <p:txBody>
          <a:bodyPr wrap="square">
            <a:spAutoFit/>
          </a:bodyPr>
          <a:lstStyle/>
          <a:p>
            <a:pPr algn="l" fontAlgn="ctr">
              <a:spcAft>
                <a:spcPts val="0"/>
              </a:spcAft>
              <a:buNone/>
            </a:pPr>
            <a:r>
              <a:rPr lang="en-US" sz="1400" b="0" i="0" dirty="0">
                <a:solidFill>
                  <a:srgbClr val="001D35"/>
                </a:solidFill>
                <a:effectLst/>
                <a:latin typeface="Google Sans"/>
              </a:rPr>
              <a:t>*</a:t>
            </a:r>
            <a:r>
              <a:rPr lang="en-US" sz="1400" b="0" i="0" dirty="0">
                <a:solidFill>
                  <a:srgbClr val="001D35"/>
                </a:solidFill>
                <a:effectLst/>
                <a:latin typeface="Google Sans"/>
                <a:hlinkClick r:id="rId3"/>
              </a:rPr>
              <a:t>https://www.privanova.com/resources/clustering-in-horizon-europe?/clustering-in-horizon-europe#:~:text=Multiplying%20impact%20of%20a%20project,achievement%20of%20their%20key%20impacts</a:t>
            </a:r>
            <a:r>
              <a:rPr lang="en-US" sz="1400" dirty="0">
                <a:solidFill>
                  <a:srgbClr val="001D35"/>
                </a:solidFill>
                <a:latin typeface="Google Sans"/>
              </a:rPr>
              <a:t> </a:t>
            </a:r>
            <a:endParaRPr lang="en-US" sz="1400" b="0" i="0" dirty="0">
              <a:solidFill>
                <a:srgbClr val="0B57D0"/>
              </a:solidFill>
              <a:effectLst/>
              <a:latin typeface="Google Sans"/>
            </a:endParaRPr>
          </a:p>
        </p:txBody>
      </p:sp>
      <p:graphicFrame>
        <p:nvGraphicFramePr>
          <p:cNvPr id="12" name="Diagram 11">
            <a:extLst>
              <a:ext uri="{FF2B5EF4-FFF2-40B4-BE49-F238E27FC236}">
                <a16:creationId xmlns:a16="http://schemas.microsoft.com/office/drawing/2014/main" id="{837332BF-1880-3FF7-73CD-D42B1538608C}"/>
              </a:ext>
            </a:extLst>
          </p:cNvPr>
          <p:cNvGraphicFramePr/>
          <p:nvPr>
            <p:extLst>
              <p:ext uri="{D42A27DB-BD31-4B8C-83A1-F6EECF244321}">
                <p14:modId xmlns:p14="http://schemas.microsoft.com/office/powerpoint/2010/main" val="3063288206"/>
              </p:ext>
            </p:extLst>
          </p:nvPr>
        </p:nvGraphicFramePr>
        <p:xfrm>
          <a:off x="7286010" y="2247577"/>
          <a:ext cx="3080439" cy="2898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998FA18A-4FE2-D4F1-2CC6-3F04658F8AF2}"/>
              </a:ext>
            </a:extLst>
          </p:cNvPr>
          <p:cNvSpPr>
            <a:spLocks noGrp="1"/>
          </p:cNvSpPr>
          <p:nvPr>
            <p:ph type="sldNum" sz="quarter" idx="12"/>
          </p:nvPr>
        </p:nvSpPr>
        <p:spPr/>
        <p:txBody>
          <a:bodyPr/>
          <a:lstStyle/>
          <a:p>
            <a:fld id="{F46C79FD-C571-418B-AB0F-5EE936C85276}" type="slidenum">
              <a:rPr lang="en-GB" smtClean="0"/>
              <a:t>4</a:t>
            </a:fld>
            <a:endParaRPr lang="en-GB"/>
          </a:p>
        </p:txBody>
      </p:sp>
      <p:pic>
        <p:nvPicPr>
          <p:cNvPr id="5" name="Picture 4">
            <a:extLst>
              <a:ext uri="{FF2B5EF4-FFF2-40B4-BE49-F238E27FC236}">
                <a16:creationId xmlns:a16="http://schemas.microsoft.com/office/drawing/2014/main" id="{B95A396B-7A65-6596-14F7-00A50A52A182}"/>
              </a:ext>
            </a:extLst>
          </p:cNvPr>
          <p:cNvPicPr>
            <a:picLocks noChangeAspect="1"/>
          </p:cNvPicPr>
          <p:nvPr/>
        </p:nvPicPr>
        <p:blipFill>
          <a:blip r:embed="rId9"/>
          <a:stretch>
            <a:fillRect/>
          </a:stretch>
        </p:blipFill>
        <p:spPr>
          <a:xfrm>
            <a:off x="9718775" y="220459"/>
            <a:ext cx="1647478" cy="392100"/>
          </a:xfrm>
          <a:prstGeom prst="rect">
            <a:avLst/>
          </a:prstGeom>
        </p:spPr>
      </p:pic>
      <p:pic>
        <p:nvPicPr>
          <p:cNvPr id="8" name="Picture 7">
            <a:extLst>
              <a:ext uri="{FF2B5EF4-FFF2-40B4-BE49-F238E27FC236}">
                <a16:creationId xmlns:a16="http://schemas.microsoft.com/office/drawing/2014/main" id="{0ABC341E-2957-A190-42DB-560524955322}"/>
              </a:ext>
            </a:extLst>
          </p:cNvPr>
          <p:cNvPicPr>
            <a:picLocks noChangeAspect="1"/>
          </p:cNvPicPr>
          <p:nvPr/>
        </p:nvPicPr>
        <p:blipFill>
          <a:blip r:embed="rId10"/>
          <a:srcRect l="1433" t="3923" r="1223" b="3304"/>
          <a:stretch/>
        </p:blipFill>
        <p:spPr>
          <a:xfrm>
            <a:off x="5109996" y="1518809"/>
            <a:ext cx="3080439" cy="1344033"/>
          </a:xfrm>
          <a:prstGeom prst="rect">
            <a:avLst/>
          </a:prstGeom>
        </p:spPr>
      </p:pic>
      <p:pic>
        <p:nvPicPr>
          <p:cNvPr id="7" name="Picture 6">
            <a:extLst>
              <a:ext uri="{FF2B5EF4-FFF2-40B4-BE49-F238E27FC236}">
                <a16:creationId xmlns:a16="http://schemas.microsoft.com/office/drawing/2014/main" id="{3AB0A982-A606-7842-A8D3-285B54431597}"/>
              </a:ext>
            </a:extLst>
          </p:cNvPr>
          <p:cNvPicPr>
            <a:picLocks noChangeAspect="1"/>
          </p:cNvPicPr>
          <p:nvPr/>
        </p:nvPicPr>
        <p:blipFill>
          <a:blip r:embed="rId11"/>
          <a:stretch>
            <a:fillRect/>
          </a:stretch>
        </p:blipFill>
        <p:spPr>
          <a:xfrm>
            <a:off x="9882731" y="1243077"/>
            <a:ext cx="1962626" cy="1958600"/>
          </a:xfrm>
          <a:prstGeom prst="rect">
            <a:avLst/>
          </a:prstGeom>
        </p:spPr>
      </p:pic>
      <p:pic>
        <p:nvPicPr>
          <p:cNvPr id="9" name="Picture 13" descr="C:\Users\prl\Documents\CCSS-1 demo\Swerea Pro pics\_DSC5701.jpg">
            <a:extLst>
              <a:ext uri="{FF2B5EF4-FFF2-40B4-BE49-F238E27FC236}">
                <a16:creationId xmlns:a16="http://schemas.microsoft.com/office/drawing/2014/main" id="{A2670FD5-2A6C-4B24-EBB7-FACEF9620A32}"/>
              </a:ext>
            </a:extLst>
          </p:cNvPr>
          <p:cNvPicPr>
            <a:picLocks noChangeAspect="1" noChangeArrowheads="1"/>
          </p:cNvPicPr>
          <p:nvPr/>
        </p:nvPicPr>
        <p:blipFill>
          <a:blip r:embed="rId12" cstate="print"/>
          <a:srcRect/>
          <a:stretch>
            <a:fillRect/>
          </a:stretch>
        </p:blipFill>
        <p:spPr bwMode="auto">
          <a:xfrm>
            <a:off x="10414407" y="3755355"/>
            <a:ext cx="1430949" cy="2149696"/>
          </a:xfrm>
          <a:prstGeom prst="rect">
            <a:avLst/>
          </a:prstGeom>
          <a:noFill/>
          <a:ln w="9525">
            <a:noFill/>
            <a:miter lim="800000"/>
            <a:headEnd/>
            <a:tailEnd/>
          </a:ln>
        </p:spPr>
      </p:pic>
      <p:pic>
        <p:nvPicPr>
          <p:cNvPr id="10" name="Picture 9" descr="A group of people working in a factory&#10;&#10;AI-generated content may be incorrect.">
            <a:extLst>
              <a:ext uri="{FF2B5EF4-FFF2-40B4-BE49-F238E27FC236}">
                <a16:creationId xmlns:a16="http://schemas.microsoft.com/office/drawing/2014/main" id="{BE99D5AF-91F0-139C-0077-CEF488813185}"/>
              </a:ext>
            </a:extLst>
          </p:cNvPr>
          <p:cNvPicPr>
            <a:picLocks noChangeAspect="1"/>
          </p:cNvPicPr>
          <p:nvPr/>
        </p:nvPicPr>
        <p:blipFill>
          <a:blip r:embed="rId13"/>
          <a:stretch>
            <a:fillRect/>
          </a:stretch>
        </p:blipFill>
        <p:spPr>
          <a:xfrm>
            <a:off x="5588274" y="3978638"/>
            <a:ext cx="2132396" cy="2132396"/>
          </a:xfrm>
          <a:prstGeom prst="rect">
            <a:avLst/>
          </a:prstGeom>
        </p:spPr>
      </p:pic>
    </p:spTree>
    <p:extLst>
      <p:ext uri="{BB962C8B-B14F-4D97-AF65-F5344CB8AC3E}">
        <p14:creationId xmlns:p14="http://schemas.microsoft.com/office/powerpoint/2010/main" val="105856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3C01-6CE3-C681-B9E1-C5C67D0B6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E05B9-F989-5A82-0C43-118FA7C41CAB}"/>
              </a:ext>
            </a:extLst>
          </p:cNvPr>
          <p:cNvSpPr>
            <a:spLocks noGrp="1"/>
          </p:cNvSpPr>
          <p:nvPr>
            <p:ph type="title"/>
          </p:nvPr>
        </p:nvSpPr>
        <p:spPr>
          <a:xfrm>
            <a:off x="838199" y="482860"/>
            <a:ext cx="10515600" cy="782357"/>
          </a:xfrm>
        </p:spPr>
        <p:txBody>
          <a:bodyPr/>
          <a:lstStyle/>
          <a:p>
            <a:r>
              <a:rPr lang="en-GB" dirty="0"/>
              <a:t>Modelling Importance</a:t>
            </a:r>
          </a:p>
        </p:txBody>
      </p:sp>
      <p:sp>
        <p:nvSpPr>
          <p:cNvPr id="4" name="Content Placeholder 2">
            <a:extLst>
              <a:ext uri="{FF2B5EF4-FFF2-40B4-BE49-F238E27FC236}">
                <a16:creationId xmlns:a16="http://schemas.microsoft.com/office/drawing/2014/main" id="{9B5E5A2B-F00D-9B21-E08C-34B8EB357863}"/>
              </a:ext>
            </a:extLst>
          </p:cNvPr>
          <p:cNvSpPr txBox="1">
            <a:spLocks/>
          </p:cNvSpPr>
          <p:nvPr/>
        </p:nvSpPr>
        <p:spPr>
          <a:xfrm>
            <a:off x="235131" y="1640792"/>
            <a:ext cx="11552316" cy="24277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2000"/>
              </a:lnSpc>
              <a:spcAft>
                <a:spcPts val="800"/>
              </a:spcAft>
              <a:buNone/>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Starting point: the huge modelling potential achieved through RFCS projects to solve casting challenges in the European steel industry. </a:t>
            </a:r>
          </a:p>
          <a:p>
            <a:pPr marL="0" lvl="0" indent="0" algn="just">
              <a:lnSpc>
                <a:spcPct val="102000"/>
              </a:lnSpc>
              <a:spcAft>
                <a:spcPts val="800"/>
              </a:spcAft>
              <a:buNone/>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Recent advances on modelling disseminated in 3 areas: </a:t>
            </a:r>
          </a:p>
          <a:p>
            <a:pPr lvl="0" algn="just">
              <a:lnSpc>
                <a:spcPct val="102000"/>
              </a:lnSpc>
              <a:spcAft>
                <a:spcPts val="800"/>
              </a:spcAft>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Fundamental Research</a:t>
            </a:r>
          </a:p>
          <a:p>
            <a:pPr lvl="0" algn="just">
              <a:lnSpc>
                <a:spcPct val="102000"/>
              </a:lnSpc>
              <a:spcAft>
                <a:spcPts val="800"/>
              </a:spcAft>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Industrial Applications </a:t>
            </a:r>
          </a:p>
          <a:p>
            <a:pPr lvl="0" algn="just">
              <a:lnSpc>
                <a:spcPct val="102000"/>
              </a:lnSpc>
              <a:spcAft>
                <a:spcPts val="800"/>
              </a:spcAft>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Decision-Making</a:t>
            </a:r>
          </a:p>
        </p:txBody>
      </p:sp>
      <p:pic>
        <p:nvPicPr>
          <p:cNvPr id="6" name="Picture 5">
            <a:extLst>
              <a:ext uri="{FF2B5EF4-FFF2-40B4-BE49-F238E27FC236}">
                <a16:creationId xmlns:a16="http://schemas.microsoft.com/office/drawing/2014/main" id="{79615347-A5B8-84B5-190B-C99EE65E6EE3}"/>
              </a:ext>
            </a:extLst>
          </p:cNvPr>
          <p:cNvPicPr>
            <a:picLocks noChangeAspect="1"/>
          </p:cNvPicPr>
          <p:nvPr/>
        </p:nvPicPr>
        <p:blipFill>
          <a:blip r:embed="rId2"/>
          <a:stretch>
            <a:fillRect/>
          </a:stretch>
        </p:blipFill>
        <p:spPr>
          <a:xfrm>
            <a:off x="9208034" y="481757"/>
            <a:ext cx="2682199" cy="783460"/>
          </a:xfrm>
          <a:prstGeom prst="rect">
            <a:avLst/>
          </a:prstGeom>
        </p:spPr>
      </p:pic>
      <p:pic>
        <p:nvPicPr>
          <p:cNvPr id="22" name="Picture 21" descr="A close-up of a timeline&#10;&#10;Description automatically generated">
            <a:extLst>
              <a:ext uri="{FF2B5EF4-FFF2-40B4-BE49-F238E27FC236}">
                <a16:creationId xmlns:a16="http://schemas.microsoft.com/office/drawing/2014/main" id="{E3586C8F-3953-0690-8242-EFAEC3CDC35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98326" y="1965826"/>
            <a:ext cx="6678287" cy="3782213"/>
          </a:xfrm>
          <a:prstGeom prst="rect">
            <a:avLst/>
          </a:prstGeom>
        </p:spPr>
      </p:pic>
      <p:sp>
        <p:nvSpPr>
          <p:cNvPr id="24" name="TextBox 23">
            <a:extLst>
              <a:ext uri="{FF2B5EF4-FFF2-40B4-BE49-F238E27FC236}">
                <a16:creationId xmlns:a16="http://schemas.microsoft.com/office/drawing/2014/main" id="{F1BCE344-6838-0CDF-B16F-E6489DC61B75}"/>
              </a:ext>
            </a:extLst>
          </p:cNvPr>
          <p:cNvSpPr txBox="1"/>
          <p:nvPr/>
        </p:nvSpPr>
        <p:spPr>
          <a:xfrm>
            <a:off x="235131" y="4541814"/>
            <a:ext cx="5980613" cy="1635769"/>
          </a:xfrm>
          <a:prstGeom prst="rect">
            <a:avLst/>
          </a:prstGeom>
          <a:noFill/>
        </p:spPr>
        <p:txBody>
          <a:bodyPr wrap="square">
            <a:spAutoFit/>
          </a:bodyPr>
          <a:lstStyle/>
          <a:p>
            <a:pPr marL="0" lvl="0" indent="0" algn="just">
              <a:lnSpc>
                <a:spcPct val="102000"/>
              </a:lnSpc>
              <a:spcAft>
                <a:spcPts val="800"/>
              </a:spcAft>
              <a:buNone/>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Trend so far: </a:t>
            </a:r>
          </a:p>
          <a:p>
            <a:pPr marL="342900" lvl="0" indent="-342900" algn="just">
              <a:lnSpc>
                <a:spcPct val="102000"/>
              </a:lnSpc>
              <a:spcAft>
                <a:spcPts val="800"/>
              </a:spcAft>
              <a:buFont typeface="Wingdings" panose="05000000000000000000" pitchFamily="2" charset="2"/>
              <a:buChar char="ü"/>
            </a:pPr>
            <a:r>
              <a:rPr lang="en-US" sz="2000" b="1" kern="100" dirty="0">
                <a:solidFill>
                  <a:srgbClr val="000000"/>
                </a:solidFill>
                <a:latin typeface="Aptos" panose="020B0004020202020204" pitchFamily="34" charset="0"/>
                <a:ea typeface="Aptos" panose="020B0004020202020204" pitchFamily="34" charset="0"/>
                <a:cs typeface="Arial" panose="020B0604020202020204" pitchFamily="34" charset="0"/>
              </a:rPr>
              <a:t>improved models and time calculations, </a:t>
            </a:r>
          </a:p>
          <a:p>
            <a:pPr marL="342900" lvl="0" indent="-342900" algn="just">
              <a:lnSpc>
                <a:spcPct val="102000"/>
              </a:lnSpc>
              <a:spcAft>
                <a:spcPts val="800"/>
              </a:spcAft>
              <a:buFont typeface="Wingdings" panose="05000000000000000000" pitchFamily="2" charset="2"/>
              <a:buChar char="ü"/>
            </a:pPr>
            <a:r>
              <a:rPr lang="en-US" sz="2000" b="1" kern="100" dirty="0">
                <a:solidFill>
                  <a:srgbClr val="000000"/>
                </a:solidFill>
                <a:latin typeface="Aptos" panose="020B0004020202020204" pitchFamily="34" charset="0"/>
                <a:ea typeface="Aptos" panose="020B0004020202020204" pitchFamily="34" charset="0"/>
                <a:cs typeface="Arial" panose="020B0604020202020204" pitchFamily="34" charset="0"/>
              </a:rPr>
              <a:t>Multiphasic approach, </a:t>
            </a:r>
          </a:p>
          <a:p>
            <a:pPr marL="342900" lvl="0" indent="-342900" algn="just">
              <a:lnSpc>
                <a:spcPct val="102000"/>
              </a:lnSpc>
              <a:spcAft>
                <a:spcPts val="800"/>
              </a:spcAft>
              <a:buFont typeface="Wingdings" panose="05000000000000000000" pitchFamily="2" charset="2"/>
              <a:buChar char="ü"/>
            </a:pPr>
            <a:r>
              <a:rPr lang="en-US" sz="2000" b="1" kern="100" dirty="0">
                <a:solidFill>
                  <a:srgbClr val="000000"/>
                </a:solidFill>
                <a:latin typeface="Aptos" panose="020B0004020202020204" pitchFamily="34" charset="0"/>
                <a:ea typeface="Aptos" panose="020B0004020202020204" pitchFamily="34" charset="0"/>
                <a:cs typeface="Arial" panose="020B0604020202020204" pitchFamily="34" charset="0"/>
              </a:rPr>
              <a:t>Implementation for process control – AI tools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29BE29B-6B25-B97B-7BBE-7BCADA8EB8CC}"/>
              </a:ext>
            </a:extLst>
          </p:cNvPr>
          <p:cNvSpPr>
            <a:spLocks noGrp="1"/>
          </p:cNvSpPr>
          <p:nvPr>
            <p:ph type="sldNum" sz="quarter" idx="12"/>
          </p:nvPr>
        </p:nvSpPr>
        <p:spPr/>
        <p:txBody>
          <a:bodyPr/>
          <a:lstStyle/>
          <a:p>
            <a:fld id="{F46C79FD-C571-418B-AB0F-5EE936C85276}" type="slidenum">
              <a:rPr lang="en-GB" smtClean="0"/>
              <a:t>5</a:t>
            </a:fld>
            <a:endParaRPr lang="en-GB"/>
          </a:p>
        </p:txBody>
      </p:sp>
      <p:pic>
        <p:nvPicPr>
          <p:cNvPr id="7" name="Picture 6">
            <a:extLst>
              <a:ext uri="{FF2B5EF4-FFF2-40B4-BE49-F238E27FC236}">
                <a16:creationId xmlns:a16="http://schemas.microsoft.com/office/drawing/2014/main" id="{1626B8CC-010D-1D1C-15E5-3EF91D246BBA}"/>
              </a:ext>
            </a:extLst>
          </p:cNvPr>
          <p:cNvPicPr>
            <a:picLocks noChangeAspect="1"/>
          </p:cNvPicPr>
          <p:nvPr/>
        </p:nvPicPr>
        <p:blipFill>
          <a:blip r:embed="rId4"/>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84579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33C2-5114-04C6-A717-8762A81FA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BDC82-D97E-54E5-0519-301923D492E0}"/>
              </a:ext>
            </a:extLst>
          </p:cNvPr>
          <p:cNvSpPr>
            <a:spLocks noGrp="1"/>
          </p:cNvSpPr>
          <p:nvPr>
            <p:ph type="title"/>
          </p:nvPr>
        </p:nvSpPr>
        <p:spPr>
          <a:xfrm>
            <a:off x="838199" y="482860"/>
            <a:ext cx="10515600" cy="782357"/>
          </a:xfrm>
        </p:spPr>
        <p:txBody>
          <a:bodyPr/>
          <a:lstStyle/>
          <a:p>
            <a:r>
              <a:rPr lang="en-GB" dirty="0"/>
              <a:t>Trends and skills</a:t>
            </a:r>
          </a:p>
        </p:txBody>
      </p:sp>
      <p:pic>
        <p:nvPicPr>
          <p:cNvPr id="6" name="Picture 5">
            <a:extLst>
              <a:ext uri="{FF2B5EF4-FFF2-40B4-BE49-F238E27FC236}">
                <a16:creationId xmlns:a16="http://schemas.microsoft.com/office/drawing/2014/main" id="{A44A333B-04EA-E6B6-3F1F-C08237A60A3D}"/>
              </a:ext>
            </a:extLst>
          </p:cNvPr>
          <p:cNvPicPr>
            <a:picLocks noChangeAspect="1"/>
          </p:cNvPicPr>
          <p:nvPr/>
        </p:nvPicPr>
        <p:blipFill>
          <a:blip r:embed="rId2"/>
          <a:stretch>
            <a:fillRect/>
          </a:stretch>
        </p:blipFill>
        <p:spPr>
          <a:xfrm>
            <a:off x="9208034" y="481757"/>
            <a:ext cx="2682199" cy="783460"/>
          </a:xfrm>
          <a:prstGeom prst="rect">
            <a:avLst/>
          </a:prstGeom>
        </p:spPr>
      </p:pic>
      <p:sp>
        <p:nvSpPr>
          <p:cNvPr id="13" name="TextBox 12">
            <a:extLst>
              <a:ext uri="{FF2B5EF4-FFF2-40B4-BE49-F238E27FC236}">
                <a16:creationId xmlns:a16="http://schemas.microsoft.com/office/drawing/2014/main" id="{F004344E-4C7F-7F5F-D9F4-3A2F6B0A28CD}"/>
              </a:ext>
            </a:extLst>
          </p:cNvPr>
          <p:cNvSpPr txBox="1"/>
          <p:nvPr/>
        </p:nvSpPr>
        <p:spPr>
          <a:xfrm>
            <a:off x="333103" y="5944253"/>
            <a:ext cx="6627265" cy="430887"/>
          </a:xfrm>
          <a:prstGeom prst="rect">
            <a:avLst/>
          </a:prstGeom>
          <a:noFill/>
        </p:spPr>
        <p:txBody>
          <a:bodyPr wrap="square">
            <a:spAutoFit/>
          </a:bodyPr>
          <a:lstStyle/>
          <a:p>
            <a:r>
              <a:rPr lang="en-US" sz="1100" b="1" i="1" dirty="0"/>
              <a:t>From Blueprint “New Skills Agenda Steel”: Industry-driven sustainable European Steel Skills Agenda and Strategy (ESSA)</a:t>
            </a:r>
            <a:endParaRPr lang="it-IT" sz="1100" b="1" i="1" dirty="0"/>
          </a:p>
        </p:txBody>
      </p:sp>
      <p:sp>
        <p:nvSpPr>
          <p:cNvPr id="19" name="TextBox 18">
            <a:extLst>
              <a:ext uri="{FF2B5EF4-FFF2-40B4-BE49-F238E27FC236}">
                <a16:creationId xmlns:a16="http://schemas.microsoft.com/office/drawing/2014/main" id="{85C1622B-D9BD-9A79-0B29-2B9D1F0D0526}"/>
              </a:ext>
            </a:extLst>
          </p:cNvPr>
          <p:cNvSpPr txBox="1"/>
          <p:nvPr/>
        </p:nvSpPr>
        <p:spPr>
          <a:xfrm>
            <a:off x="333103" y="1484934"/>
            <a:ext cx="11557129" cy="923330"/>
          </a:xfrm>
          <a:prstGeom prst="rect">
            <a:avLst/>
          </a:prstGeom>
          <a:noFill/>
        </p:spPr>
        <p:txBody>
          <a:bodyPr wrap="square">
            <a:spAutoFit/>
          </a:bodyPr>
          <a:lstStyle/>
          <a:p>
            <a:r>
              <a:rPr lang="en-US" sz="18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in line with the need of improved skill (also boosted by open training/dissemination events and targeting appropriate decision makers including researchers and managers) …</a:t>
            </a:r>
          </a:p>
          <a:p>
            <a:endParaRPr lang="en-US" sz="18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B4C4CA-38F9-D33E-6987-D93440538899}"/>
              </a:ext>
            </a:extLst>
          </p:cNvPr>
          <p:cNvSpPr txBox="1"/>
          <p:nvPr/>
        </p:nvSpPr>
        <p:spPr>
          <a:xfrm>
            <a:off x="7289075" y="2513282"/>
            <a:ext cx="4768351" cy="877163"/>
          </a:xfrm>
          <a:prstGeom prst="rect">
            <a:avLst/>
          </a:prstGeom>
          <a:noFill/>
        </p:spPr>
        <p:txBody>
          <a:bodyPr wrap="square">
            <a:spAutoFit/>
          </a:bodyPr>
          <a:lstStyle/>
          <a:p>
            <a:r>
              <a:rPr lang="en-US" sz="17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as modelling is a pillar for problem solving and implementation in tools (see also the far-sighted storyline of RFCS priorities*)</a:t>
            </a:r>
            <a:endParaRPr lang="it-IT" sz="1700" dirty="0"/>
          </a:p>
        </p:txBody>
      </p:sp>
      <p:pic>
        <p:nvPicPr>
          <p:cNvPr id="7" name="Picture 6">
            <a:extLst>
              <a:ext uri="{FF2B5EF4-FFF2-40B4-BE49-F238E27FC236}">
                <a16:creationId xmlns:a16="http://schemas.microsoft.com/office/drawing/2014/main" id="{DD7D1176-CFF9-C98C-935A-30D162EBC657}"/>
              </a:ext>
            </a:extLst>
          </p:cNvPr>
          <p:cNvPicPr>
            <a:picLocks noChangeAspect="1"/>
          </p:cNvPicPr>
          <p:nvPr/>
        </p:nvPicPr>
        <p:blipFill>
          <a:blip r:embed="rId3">
            <a:extLst>
              <a:ext uri="{28A0092B-C50C-407E-A947-70E740481C1C}">
                <a14:useLocalDpi xmlns:a14="http://schemas.microsoft.com/office/drawing/2010/main" val="0"/>
              </a:ext>
            </a:extLst>
          </a:blip>
          <a:srcRect l="1609" r="2588"/>
          <a:stretch/>
        </p:blipFill>
        <p:spPr bwMode="auto">
          <a:xfrm>
            <a:off x="3278285" y="3296190"/>
            <a:ext cx="3795252" cy="2493867"/>
          </a:xfrm>
          <a:prstGeom prst="rect">
            <a:avLst/>
          </a:prstGeom>
          <a:noFill/>
        </p:spPr>
      </p:pic>
      <p:pic>
        <p:nvPicPr>
          <p:cNvPr id="9" name="Picture 8">
            <a:extLst>
              <a:ext uri="{FF2B5EF4-FFF2-40B4-BE49-F238E27FC236}">
                <a16:creationId xmlns:a16="http://schemas.microsoft.com/office/drawing/2014/main" id="{4270FC8F-8A87-78BC-D3E7-5AEDE565126D}"/>
              </a:ext>
            </a:extLst>
          </p:cNvPr>
          <p:cNvPicPr>
            <a:picLocks noChangeAspect="1"/>
          </p:cNvPicPr>
          <p:nvPr/>
        </p:nvPicPr>
        <p:blipFill>
          <a:blip r:embed="rId4"/>
          <a:stretch>
            <a:fillRect/>
          </a:stretch>
        </p:blipFill>
        <p:spPr>
          <a:xfrm>
            <a:off x="7289075" y="3429000"/>
            <a:ext cx="4369173" cy="2361057"/>
          </a:xfrm>
          <a:prstGeom prst="rect">
            <a:avLst/>
          </a:prstGeom>
        </p:spPr>
      </p:pic>
      <p:sp>
        <p:nvSpPr>
          <p:cNvPr id="10" name="TextBox 9">
            <a:extLst>
              <a:ext uri="{FF2B5EF4-FFF2-40B4-BE49-F238E27FC236}">
                <a16:creationId xmlns:a16="http://schemas.microsoft.com/office/drawing/2014/main" id="{AA1C9150-957E-E719-3257-8DAD3755574E}"/>
              </a:ext>
            </a:extLst>
          </p:cNvPr>
          <p:cNvSpPr txBox="1"/>
          <p:nvPr/>
        </p:nvSpPr>
        <p:spPr>
          <a:xfrm>
            <a:off x="8679487" y="5520835"/>
            <a:ext cx="3341840" cy="307777"/>
          </a:xfrm>
          <a:prstGeom prst="rect">
            <a:avLst/>
          </a:prstGeom>
          <a:noFill/>
        </p:spPr>
        <p:txBody>
          <a:bodyPr wrap="square">
            <a:spAutoFit/>
          </a:bodyPr>
          <a:lstStyle/>
          <a:p>
            <a:r>
              <a:rPr lang="en-US" sz="14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VALCRA </a:t>
            </a:r>
            <a:r>
              <a:rPr lang="en-GB" sz="1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RFCS-GA No. 84719 </a:t>
            </a:r>
            <a:endParaRPr lang="it-IT" sz="1400" dirty="0"/>
          </a:p>
        </p:txBody>
      </p:sp>
      <p:sp>
        <p:nvSpPr>
          <p:cNvPr id="12" name="Rectangle 11">
            <a:extLst>
              <a:ext uri="{FF2B5EF4-FFF2-40B4-BE49-F238E27FC236}">
                <a16:creationId xmlns:a16="http://schemas.microsoft.com/office/drawing/2014/main" id="{845C6ACF-459B-F052-80B7-B26627D710E1}"/>
              </a:ext>
            </a:extLst>
          </p:cNvPr>
          <p:cNvSpPr/>
          <p:nvPr/>
        </p:nvSpPr>
        <p:spPr>
          <a:xfrm>
            <a:off x="7145383" y="2408264"/>
            <a:ext cx="4912043" cy="35875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a:extLst>
              <a:ext uri="{FF2B5EF4-FFF2-40B4-BE49-F238E27FC236}">
                <a16:creationId xmlns:a16="http://schemas.microsoft.com/office/drawing/2014/main" id="{9E034F12-A032-116F-8255-70FADAAFA7E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84827" y="2249116"/>
            <a:ext cx="3127000" cy="3545908"/>
          </a:xfrm>
          <a:prstGeom prst="rect">
            <a:avLst/>
          </a:prstGeom>
        </p:spPr>
      </p:pic>
      <p:sp>
        <p:nvSpPr>
          <p:cNvPr id="3" name="Slide Number Placeholder 2">
            <a:extLst>
              <a:ext uri="{FF2B5EF4-FFF2-40B4-BE49-F238E27FC236}">
                <a16:creationId xmlns:a16="http://schemas.microsoft.com/office/drawing/2014/main" id="{402BB5D4-B2CE-DB07-180B-8FECB8A91EB1}"/>
              </a:ext>
            </a:extLst>
          </p:cNvPr>
          <p:cNvSpPr>
            <a:spLocks noGrp="1"/>
          </p:cNvSpPr>
          <p:nvPr>
            <p:ph type="sldNum" sz="quarter" idx="12"/>
          </p:nvPr>
        </p:nvSpPr>
        <p:spPr/>
        <p:txBody>
          <a:bodyPr/>
          <a:lstStyle/>
          <a:p>
            <a:fld id="{F46C79FD-C571-418B-AB0F-5EE936C85276}" type="slidenum">
              <a:rPr lang="en-GB" smtClean="0"/>
              <a:t>6</a:t>
            </a:fld>
            <a:endParaRPr lang="en-GB" dirty="0"/>
          </a:p>
        </p:txBody>
      </p:sp>
      <p:pic>
        <p:nvPicPr>
          <p:cNvPr id="4" name="Picture 3">
            <a:extLst>
              <a:ext uri="{FF2B5EF4-FFF2-40B4-BE49-F238E27FC236}">
                <a16:creationId xmlns:a16="http://schemas.microsoft.com/office/drawing/2014/main" id="{5ECB1D7B-A743-B268-24A1-B86765F9FE99}"/>
              </a:ext>
            </a:extLst>
          </p:cNvPr>
          <p:cNvPicPr>
            <a:picLocks noChangeAspect="1"/>
          </p:cNvPicPr>
          <p:nvPr/>
        </p:nvPicPr>
        <p:blipFill>
          <a:blip r:embed="rId7"/>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202682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 tackled by METACAST</a:t>
            </a:r>
          </a:p>
        </p:txBody>
      </p:sp>
      <p:sp>
        <p:nvSpPr>
          <p:cNvPr id="3" name="Content Placeholder 2"/>
          <p:cNvSpPr>
            <a:spLocks noGrp="1"/>
          </p:cNvSpPr>
          <p:nvPr>
            <p:ph idx="4294967295"/>
          </p:nvPr>
        </p:nvSpPr>
        <p:spPr>
          <a:xfrm>
            <a:off x="319177" y="1449388"/>
            <a:ext cx="11872823" cy="2174875"/>
          </a:xfrm>
        </p:spPr>
        <p:txBody>
          <a:bodyPr/>
          <a:lstStyle/>
          <a:p>
            <a:pPr>
              <a:spcBef>
                <a:spcPct val="0"/>
              </a:spcBef>
              <a:buClrTx/>
            </a:pPr>
            <a:r>
              <a:rPr lang="en-IE" altLang="en-US" sz="1800" b="1" i="1" dirty="0">
                <a:latin typeface="Aptos" panose="020B0004020202020204" pitchFamily="34" charset="0"/>
              </a:rPr>
              <a:t>Facing problems </a:t>
            </a:r>
            <a:r>
              <a:rPr lang="en-IE" altLang="en-US" sz="1800" dirty="0">
                <a:latin typeface="Aptos" panose="020B0004020202020204" pitchFamily="34" charset="0"/>
              </a:rPr>
              <a:t>solving in continuous casting production (quality, productivity,…) with reliable modelling, able to increase knowledge and know how and to enhance process control and AI tools (digital twins)</a:t>
            </a:r>
          </a:p>
          <a:p>
            <a:pPr>
              <a:spcBef>
                <a:spcPct val="0"/>
              </a:spcBef>
              <a:buClrTx/>
            </a:pPr>
            <a:r>
              <a:rPr lang="en-IE" altLang="en-US" sz="1800" dirty="0">
                <a:latin typeface="Aptos" panose="020B0004020202020204" pitchFamily="34" charset="0"/>
              </a:rPr>
              <a:t>‘</a:t>
            </a:r>
            <a:r>
              <a:rPr lang="en-IE" altLang="en-US" sz="1800" b="1" i="1" dirty="0">
                <a:latin typeface="Aptos" panose="020B0004020202020204" pitchFamily="34" charset="0"/>
              </a:rPr>
              <a:t>Reliable</a:t>
            </a:r>
            <a:r>
              <a:rPr lang="en-IE" altLang="en-US" sz="1800" dirty="0">
                <a:latin typeface="Aptos" panose="020B0004020202020204" pitchFamily="34" charset="0"/>
              </a:rPr>
              <a:t>’ means correctly representing the phenomena involved, linked with quality issues and validated</a:t>
            </a:r>
          </a:p>
          <a:p>
            <a:pPr>
              <a:spcBef>
                <a:spcPct val="0"/>
              </a:spcBef>
              <a:buClrTx/>
            </a:pPr>
            <a:r>
              <a:rPr lang="en-IE" altLang="en-US" sz="1800" b="1" dirty="0">
                <a:latin typeface="Aptos" panose="020B0004020202020204" pitchFamily="34" charset="0"/>
              </a:rPr>
              <a:t>Issue relevant for all stakeholders</a:t>
            </a:r>
            <a:r>
              <a:rPr lang="en-IE" altLang="en-US" sz="1800" dirty="0">
                <a:latin typeface="Aptos" panose="020B0004020202020204" pitchFamily="34" charset="0"/>
              </a:rPr>
              <a:t>: either for producers, directly undergoing to the production drawbacks, and to technology providers, called to proved for products well integrated with advanced systems (</a:t>
            </a:r>
            <a:r>
              <a:rPr lang="en-US" sz="1800" dirty="0">
                <a:effectLst/>
                <a:latin typeface="Aptos" panose="020B0004020202020204" pitchFamily="34" charset="0"/>
                <a:ea typeface="Aptos" panose="020B0004020202020204" pitchFamily="34" charset="0"/>
                <a:cs typeface="Times New Roman" panose="02020603050405020304" pitchFamily="18" charset="0"/>
              </a:rPr>
              <a:t>the underutilization of advanced models and AI tools further hinders innovation and optimization)</a:t>
            </a:r>
            <a:endParaRPr lang="en-IE" altLang="en-US" sz="1800" dirty="0">
              <a:latin typeface="Aptos" panose="020B0004020202020204" pitchFamily="34" charset="0"/>
            </a:endParaRPr>
          </a:p>
          <a:p>
            <a:pPr>
              <a:spcAft>
                <a:spcPts val="1200"/>
              </a:spcAft>
            </a:pPr>
            <a:endParaRPr lang="en-GB" sz="1800" dirty="0"/>
          </a:p>
          <a:p>
            <a:pPr lvl="1">
              <a:spcAft>
                <a:spcPts val="1200"/>
              </a:spcAft>
            </a:pPr>
            <a:endParaRPr lang="en-GB" sz="1800" dirty="0"/>
          </a:p>
        </p:txBody>
      </p:sp>
      <p:sp>
        <p:nvSpPr>
          <p:cNvPr id="4" name="Content Placeholder 2"/>
          <p:cNvSpPr txBox="1">
            <a:spLocks/>
          </p:cNvSpPr>
          <p:nvPr/>
        </p:nvSpPr>
        <p:spPr>
          <a:xfrm>
            <a:off x="350399" y="4700463"/>
            <a:ext cx="11491199" cy="16746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02000"/>
              </a:lnSpc>
              <a:spcAft>
                <a:spcPts val="800"/>
              </a:spcAft>
            </a:pPr>
            <a:r>
              <a:rPr lang="en-US" sz="18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Disseminating and promoting via events/documentation (KPI in D1.2) </a:t>
            </a:r>
            <a:r>
              <a:rPr lang="en-US" sz="1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the use of modelling in continuous casting gained from fundamental research, for direct and immediate industrial application.</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lnSpc>
                <a:spcPct val="102000"/>
              </a:lnSpc>
              <a:spcAft>
                <a:spcPts val="800"/>
              </a:spcAft>
            </a:pPr>
            <a:r>
              <a:rPr lang="en-US" sz="18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Improving the workers' conditions</a:t>
            </a:r>
            <a:r>
              <a:rPr lang="en-US" sz="1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from workplace safety/environmental issues to improved skill, by promoting training on advanced tools based on models (e.g., digital twins - interviews to stakeholders’ management.)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itle 1"/>
          <p:cNvSpPr txBox="1">
            <a:spLocks/>
          </p:cNvSpPr>
          <p:nvPr/>
        </p:nvSpPr>
        <p:spPr>
          <a:xfrm>
            <a:off x="970722" y="367330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Main objective(s)</a:t>
            </a:r>
          </a:p>
        </p:txBody>
      </p:sp>
      <p:pic>
        <p:nvPicPr>
          <p:cNvPr id="6" name="Picture 5">
            <a:extLst>
              <a:ext uri="{FF2B5EF4-FFF2-40B4-BE49-F238E27FC236}">
                <a16:creationId xmlns:a16="http://schemas.microsoft.com/office/drawing/2014/main" id="{29473ACA-5975-D25D-C36D-095CCB460965}"/>
              </a:ext>
            </a:extLst>
          </p:cNvPr>
          <p:cNvPicPr>
            <a:picLocks noChangeAspect="1"/>
          </p:cNvPicPr>
          <p:nvPr/>
        </p:nvPicPr>
        <p:blipFill>
          <a:blip r:embed="rId2"/>
          <a:stretch>
            <a:fillRect/>
          </a:stretch>
        </p:blipFill>
        <p:spPr>
          <a:xfrm>
            <a:off x="9233195" y="291694"/>
            <a:ext cx="2682199" cy="783460"/>
          </a:xfrm>
          <a:prstGeom prst="rect">
            <a:avLst/>
          </a:prstGeom>
        </p:spPr>
      </p:pic>
      <p:pic>
        <p:nvPicPr>
          <p:cNvPr id="7" name="Picture 6">
            <a:extLst>
              <a:ext uri="{FF2B5EF4-FFF2-40B4-BE49-F238E27FC236}">
                <a16:creationId xmlns:a16="http://schemas.microsoft.com/office/drawing/2014/main" id="{20461707-141E-40B0-5D29-52BAE903D5D8}"/>
              </a:ext>
            </a:extLst>
          </p:cNvPr>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l="6081" t="33919" r="41308" b="42400"/>
          <a:stretch/>
        </p:blipFill>
        <p:spPr bwMode="auto">
          <a:xfrm>
            <a:off x="8748154" y="3673300"/>
            <a:ext cx="2906947" cy="648942"/>
          </a:xfrm>
          <a:prstGeom prst="rect">
            <a:avLst/>
          </a:prstGeom>
          <a:noFill/>
          <a:ln>
            <a:noFill/>
          </a:ln>
        </p:spPr>
      </p:pic>
    </p:spTree>
    <p:extLst>
      <p:ext uri="{BB962C8B-B14F-4D97-AF65-F5344CB8AC3E}">
        <p14:creationId xmlns:p14="http://schemas.microsoft.com/office/powerpoint/2010/main" val="273350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1A242-A2AE-75B8-2E0A-3CEE3FF920E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645D233-C921-E1D0-92D7-F65E304ECAC4}"/>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Skill &amp; ‘Educational’ support</a:t>
            </a:r>
          </a:p>
        </p:txBody>
      </p:sp>
      <p:sp>
        <p:nvSpPr>
          <p:cNvPr id="4" name="TextBox 3">
            <a:extLst>
              <a:ext uri="{FF2B5EF4-FFF2-40B4-BE49-F238E27FC236}">
                <a16:creationId xmlns:a16="http://schemas.microsoft.com/office/drawing/2014/main" id="{759BD6E2-801A-E8A8-9037-657D809A1CA5}"/>
              </a:ext>
            </a:extLst>
          </p:cNvPr>
          <p:cNvSpPr txBox="1"/>
          <p:nvPr/>
        </p:nvSpPr>
        <p:spPr>
          <a:xfrm>
            <a:off x="207921" y="1642248"/>
            <a:ext cx="8153857" cy="3970318"/>
          </a:xfrm>
          <a:prstGeom prst="rect">
            <a:avLst/>
          </a:prstGeom>
          <a:noFill/>
        </p:spPr>
        <p:txBody>
          <a:bodyPr wrap="square">
            <a:spAutoFit/>
          </a:bodyPr>
          <a:lstStyle/>
          <a:p>
            <a:pPr lvl="0" algn="just">
              <a:spcBef>
                <a:spcPts val="1200"/>
              </a:spcBef>
              <a:spcAft>
                <a:spcPts val="1200"/>
              </a:spcAft>
            </a:pPr>
            <a:r>
              <a:rPr lang="en-GB" sz="2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Interviews involving a ‘wide’ scenario :</a:t>
            </a:r>
            <a:endParaRPr lang="en-GB" sz="2800" u="sng" dirty="0">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spcBef>
                <a:spcPts val="1200"/>
              </a:spcBef>
              <a:spcAft>
                <a:spcPts val="1200"/>
              </a:spcAft>
              <a:buFont typeface="Wingdings" panose="05000000000000000000" pitchFamily="2" charset="2"/>
              <a:buChar char="Ø"/>
            </a:pPr>
            <a:r>
              <a:rPr lang="it-IT" sz="2400" b="1" i="1"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R&amp;D Directors </a:t>
            </a:r>
          </a:p>
          <a:p>
            <a:pPr marL="457200" lvl="0" indent="-457200" algn="just">
              <a:spcBef>
                <a:spcPts val="1200"/>
              </a:spcBef>
              <a:spcAft>
                <a:spcPts val="1200"/>
              </a:spcAft>
              <a:buFont typeface="Wingdings" panose="05000000000000000000" pitchFamily="2" charset="2"/>
              <a:buChar char="Ø"/>
            </a:pPr>
            <a:r>
              <a:rPr lang="it-IT" sz="2400" b="1" i="1"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model developers / software-code producers</a:t>
            </a:r>
          </a:p>
          <a:p>
            <a:pPr marL="457200" lvl="0" indent="-457200" algn="just">
              <a:spcBef>
                <a:spcPts val="1200"/>
              </a:spcBef>
              <a:spcAft>
                <a:spcPts val="1200"/>
              </a:spcAft>
              <a:buFont typeface="Wingdings" panose="05000000000000000000" pitchFamily="2" charset="2"/>
              <a:buChar char="Ø"/>
            </a:pPr>
            <a:r>
              <a:rPr lang="it-IT" sz="2400" b="1" i="1"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managers RTO - Machine Learning &amp;AI</a:t>
            </a:r>
          </a:p>
          <a:p>
            <a:pPr marL="457200" lvl="0" indent="-457200" algn="just">
              <a:spcBef>
                <a:spcPts val="1200"/>
              </a:spcBef>
              <a:spcAft>
                <a:spcPts val="1200"/>
              </a:spcAft>
              <a:buFont typeface="Wingdings" panose="05000000000000000000" pitchFamily="2" charset="2"/>
              <a:buChar char="Ø"/>
            </a:pPr>
            <a:r>
              <a:rPr lang="it-IT" sz="2400" b="1" i="1"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Academia in contact with stakeholders</a:t>
            </a:r>
          </a:p>
          <a:p>
            <a:pPr lvl="0" algn="just">
              <a:spcBef>
                <a:spcPts val="1200"/>
              </a:spcBef>
              <a:spcAft>
                <a:spcPts val="1200"/>
              </a:spcAft>
            </a:pPr>
            <a:r>
              <a:rPr lang="en-US" sz="2800" u="sng"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Training events</a:t>
            </a:r>
            <a:endParaRPr lang="it-IT" sz="2800" b="1" i="1" u="sng" dirty="0">
              <a:solidFill>
                <a:schemeClr val="tx1">
                  <a:lumMod val="50000"/>
                </a:schemeClr>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C960017-07F6-1B79-9C17-1A2E0CDA6C2E}"/>
              </a:ext>
            </a:extLst>
          </p:cNvPr>
          <p:cNvPicPr>
            <a:picLocks noChangeAspect="1"/>
          </p:cNvPicPr>
          <p:nvPr/>
        </p:nvPicPr>
        <p:blipFill>
          <a:blip r:embed="rId3"/>
          <a:stretch>
            <a:fillRect/>
          </a:stretch>
        </p:blipFill>
        <p:spPr>
          <a:xfrm>
            <a:off x="9459251" y="117671"/>
            <a:ext cx="2682472" cy="786452"/>
          </a:xfrm>
          <a:prstGeom prst="rect">
            <a:avLst/>
          </a:prstGeom>
        </p:spPr>
      </p:pic>
      <p:pic>
        <p:nvPicPr>
          <p:cNvPr id="10" name="Picture 9">
            <a:extLst>
              <a:ext uri="{FF2B5EF4-FFF2-40B4-BE49-F238E27FC236}">
                <a16:creationId xmlns:a16="http://schemas.microsoft.com/office/drawing/2014/main" id="{3C030EC0-79B4-3B8A-0356-003D312C78D4}"/>
              </a:ext>
            </a:extLst>
          </p:cNvPr>
          <p:cNvPicPr>
            <a:picLocks noChangeAspect="1"/>
          </p:cNvPicPr>
          <p:nvPr/>
        </p:nvPicPr>
        <p:blipFill>
          <a:blip r:embed="rId4"/>
          <a:stretch>
            <a:fillRect/>
          </a:stretch>
        </p:blipFill>
        <p:spPr>
          <a:xfrm>
            <a:off x="7513608" y="1454576"/>
            <a:ext cx="2177297" cy="2172831"/>
          </a:xfrm>
          <a:prstGeom prst="rect">
            <a:avLst/>
          </a:prstGeom>
        </p:spPr>
      </p:pic>
      <p:pic>
        <p:nvPicPr>
          <p:cNvPr id="11" name="Picture 10">
            <a:extLst>
              <a:ext uri="{FF2B5EF4-FFF2-40B4-BE49-F238E27FC236}">
                <a16:creationId xmlns:a16="http://schemas.microsoft.com/office/drawing/2014/main" id="{B58F3498-3518-B9D5-2D78-CF78AF101823}"/>
              </a:ext>
            </a:extLst>
          </p:cNvPr>
          <p:cNvPicPr>
            <a:picLocks noChangeAspect="1"/>
          </p:cNvPicPr>
          <p:nvPr/>
        </p:nvPicPr>
        <p:blipFill>
          <a:blip r:embed="rId5"/>
          <a:stretch>
            <a:fillRect/>
          </a:stretch>
        </p:blipFill>
        <p:spPr>
          <a:xfrm>
            <a:off x="8580196" y="1538676"/>
            <a:ext cx="3403883" cy="4320099"/>
          </a:xfrm>
          <a:prstGeom prst="rect">
            <a:avLst/>
          </a:prstGeom>
        </p:spPr>
      </p:pic>
    </p:spTree>
    <p:extLst>
      <p:ext uri="{BB962C8B-B14F-4D97-AF65-F5344CB8AC3E}">
        <p14:creationId xmlns:p14="http://schemas.microsoft.com/office/powerpoint/2010/main" val="403245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Expected webinar outcome</a:t>
            </a:r>
          </a:p>
        </p:txBody>
      </p:sp>
      <p:sp>
        <p:nvSpPr>
          <p:cNvPr id="4" name="TextBox 3">
            <a:extLst>
              <a:ext uri="{FF2B5EF4-FFF2-40B4-BE49-F238E27FC236}">
                <a16:creationId xmlns:a16="http://schemas.microsoft.com/office/drawing/2014/main" id="{E90A07DE-A83F-2742-2290-5C5E97B0862A}"/>
              </a:ext>
            </a:extLst>
          </p:cNvPr>
          <p:cNvSpPr txBox="1"/>
          <p:nvPr/>
        </p:nvSpPr>
        <p:spPr>
          <a:xfrm>
            <a:off x="385657" y="1761773"/>
            <a:ext cx="5881031" cy="4278094"/>
          </a:xfrm>
          <a:prstGeom prst="rect">
            <a:avLst/>
          </a:prstGeom>
          <a:noFill/>
        </p:spPr>
        <p:txBody>
          <a:bodyPr wrap="square">
            <a:spAutoFit/>
          </a:bodyPr>
          <a:lstStyle/>
          <a:p>
            <a:pPr lvl="0" algn="just">
              <a:spcBef>
                <a:spcPts val="1200"/>
              </a:spcBef>
              <a:spcAft>
                <a:spcPts val="1200"/>
              </a:spcAft>
            </a:pPr>
            <a:r>
              <a:rPr lang="en-US" sz="2800" dirty="0">
                <a:solidFill>
                  <a:srgbClr val="000000"/>
                </a:solidFill>
                <a:effectLst/>
                <a:latin typeface="Arial" panose="020B0604020202020204" pitchFamily="34" charset="0"/>
                <a:ea typeface="Times New Roman" panose="02020603050405020304" pitchFamily="18" charset="0"/>
              </a:rPr>
              <a:t>To explore how fundamental principles evolve into problem solving and practical tools that solve real-world challenges in steelmaking. </a:t>
            </a:r>
          </a:p>
          <a:p>
            <a:pPr lvl="0" algn="just">
              <a:spcBef>
                <a:spcPts val="1200"/>
              </a:spcBef>
              <a:spcAft>
                <a:spcPts val="1200"/>
              </a:spcAft>
            </a:pPr>
            <a:r>
              <a:rPr lang="en-US" sz="2800" dirty="0">
                <a:solidFill>
                  <a:srgbClr val="000000"/>
                </a:solidFill>
                <a:effectLst/>
                <a:latin typeface="Arial" panose="020B0604020202020204" pitchFamily="34" charset="0"/>
                <a:ea typeface="Times New Roman" panose="02020603050405020304" pitchFamily="18" charset="0"/>
              </a:rPr>
              <a:t>From academic research to industrial implementation, a journey from physics-based insights to plant-level applications.</a:t>
            </a:r>
            <a:endPar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449F15B-CBD6-DC5E-DBF6-DC6303878295}"/>
              </a:ext>
            </a:extLst>
          </p:cNvPr>
          <p:cNvPicPr>
            <a:picLocks noChangeAspect="1"/>
          </p:cNvPicPr>
          <p:nvPr/>
        </p:nvPicPr>
        <p:blipFill>
          <a:blip r:embed="rId3"/>
          <a:stretch>
            <a:fillRect/>
          </a:stretch>
        </p:blipFill>
        <p:spPr>
          <a:xfrm>
            <a:off x="7204155" y="5133967"/>
            <a:ext cx="1124361" cy="1137668"/>
          </a:xfrm>
          <a:prstGeom prst="rect">
            <a:avLst/>
          </a:prstGeom>
        </p:spPr>
      </p:pic>
      <p:pic>
        <p:nvPicPr>
          <p:cNvPr id="10" name="Picture 9">
            <a:extLst>
              <a:ext uri="{FF2B5EF4-FFF2-40B4-BE49-F238E27FC236}">
                <a16:creationId xmlns:a16="http://schemas.microsoft.com/office/drawing/2014/main" id="{3DCB07F8-A0EE-A916-C04F-02DA0021BDC0}"/>
              </a:ext>
            </a:extLst>
          </p:cNvPr>
          <p:cNvPicPr>
            <a:picLocks noChangeAspect="1"/>
          </p:cNvPicPr>
          <p:nvPr/>
        </p:nvPicPr>
        <p:blipFill>
          <a:blip r:embed="rId4"/>
          <a:stretch>
            <a:fillRect/>
          </a:stretch>
        </p:blipFill>
        <p:spPr>
          <a:xfrm>
            <a:off x="6922071" y="992134"/>
            <a:ext cx="1688531" cy="1696495"/>
          </a:xfrm>
          <a:prstGeom prst="rect">
            <a:avLst/>
          </a:prstGeom>
        </p:spPr>
      </p:pic>
      <p:pic>
        <p:nvPicPr>
          <p:cNvPr id="2" name="Picture 1">
            <a:extLst>
              <a:ext uri="{FF2B5EF4-FFF2-40B4-BE49-F238E27FC236}">
                <a16:creationId xmlns:a16="http://schemas.microsoft.com/office/drawing/2014/main" id="{BF90B2BE-D54F-B5F0-9AEF-295C40A5C201}"/>
              </a:ext>
            </a:extLst>
          </p:cNvPr>
          <p:cNvPicPr>
            <a:picLocks noChangeAspect="1"/>
          </p:cNvPicPr>
          <p:nvPr/>
        </p:nvPicPr>
        <p:blipFill>
          <a:blip r:embed="rId5"/>
          <a:stretch>
            <a:fillRect/>
          </a:stretch>
        </p:blipFill>
        <p:spPr>
          <a:xfrm>
            <a:off x="9274628" y="5524204"/>
            <a:ext cx="2682472" cy="786452"/>
          </a:xfrm>
          <a:prstGeom prst="rect">
            <a:avLst/>
          </a:prstGeom>
        </p:spPr>
      </p:pic>
      <p:sp>
        <p:nvSpPr>
          <p:cNvPr id="3" name="Slide Number Placeholder 2">
            <a:extLst>
              <a:ext uri="{FF2B5EF4-FFF2-40B4-BE49-F238E27FC236}">
                <a16:creationId xmlns:a16="http://schemas.microsoft.com/office/drawing/2014/main" id="{97109D27-DFB6-48B9-C88F-D69FEC9A652A}"/>
              </a:ext>
            </a:extLst>
          </p:cNvPr>
          <p:cNvSpPr>
            <a:spLocks noGrp="1"/>
          </p:cNvSpPr>
          <p:nvPr>
            <p:ph type="sldNum" sz="quarter" idx="12"/>
          </p:nvPr>
        </p:nvSpPr>
        <p:spPr/>
        <p:txBody>
          <a:bodyPr/>
          <a:lstStyle/>
          <a:p>
            <a:fld id="{F46C79FD-C571-418B-AB0F-5EE936C85276}" type="slidenum">
              <a:rPr lang="en-GB" smtClean="0"/>
              <a:t>9</a:t>
            </a:fld>
            <a:endParaRPr lang="en-GB"/>
          </a:p>
        </p:txBody>
      </p:sp>
      <p:pic>
        <p:nvPicPr>
          <p:cNvPr id="9" name="Picture 8">
            <a:extLst>
              <a:ext uri="{FF2B5EF4-FFF2-40B4-BE49-F238E27FC236}">
                <a16:creationId xmlns:a16="http://schemas.microsoft.com/office/drawing/2014/main" id="{8A117BA7-5B1C-FB29-DA5A-91A7F3843D19}"/>
              </a:ext>
            </a:extLst>
          </p:cNvPr>
          <p:cNvPicPr>
            <a:picLocks noChangeAspect="1"/>
          </p:cNvPicPr>
          <p:nvPr/>
        </p:nvPicPr>
        <p:blipFill>
          <a:blip r:embed="rId6"/>
          <a:stretch>
            <a:fillRect/>
          </a:stretch>
        </p:blipFill>
        <p:spPr>
          <a:xfrm>
            <a:off x="9302777" y="471921"/>
            <a:ext cx="1647478" cy="392100"/>
          </a:xfrm>
          <a:prstGeom prst="rect">
            <a:avLst/>
          </a:prstGeom>
        </p:spPr>
      </p:pic>
      <p:pic>
        <p:nvPicPr>
          <p:cNvPr id="12" name="Picture 11">
            <a:extLst>
              <a:ext uri="{FF2B5EF4-FFF2-40B4-BE49-F238E27FC236}">
                <a16:creationId xmlns:a16="http://schemas.microsoft.com/office/drawing/2014/main" id="{7C8DFB6A-3E4D-2490-132E-3189B0A34730}"/>
              </a:ext>
            </a:extLst>
          </p:cNvPr>
          <p:cNvPicPr>
            <a:picLocks noChangeAspect="1"/>
          </p:cNvPicPr>
          <p:nvPr/>
        </p:nvPicPr>
        <p:blipFill>
          <a:blip r:embed="rId7"/>
          <a:stretch>
            <a:fillRect/>
          </a:stretch>
        </p:blipFill>
        <p:spPr>
          <a:xfrm>
            <a:off x="8610601" y="2200736"/>
            <a:ext cx="3340669" cy="3256978"/>
          </a:xfrm>
          <a:prstGeom prst="rect">
            <a:avLst/>
          </a:prstGeom>
        </p:spPr>
      </p:pic>
      <p:sp>
        <p:nvSpPr>
          <p:cNvPr id="21" name="Right Brace 20">
            <a:extLst>
              <a:ext uri="{FF2B5EF4-FFF2-40B4-BE49-F238E27FC236}">
                <a16:creationId xmlns:a16="http://schemas.microsoft.com/office/drawing/2014/main" id="{6E56CBB9-65A1-3D3B-A615-BD5B357A02BD}"/>
              </a:ext>
            </a:extLst>
          </p:cNvPr>
          <p:cNvSpPr/>
          <p:nvPr/>
        </p:nvSpPr>
        <p:spPr>
          <a:xfrm>
            <a:off x="7577628" y="2861482"/>
            <a:ext cx="894735" cy="2099632"/>
          </a:xfrm>
          <a:prstGeom prst="rightBrace">
            <a:avLst>
              <a:gd name="adj1" fmla="val 38003"/>
              <a:gd name="adj2" fmla="val 4906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07229479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E864961941C4BBD33D6AD7BC84ACC" ma:contentTypeVersion="12" ma:contentTypeDescription="Creare un nuovo documento." ma:contentTypeScope="" ma:versionID="7f83ce1922db0870212d5a92aeb38acf">
  <xsd:schema xmlns:xsd="http://www.w3.org/2001/XMLSchema" xmlns:xs="http://www.w3.org/2001/XMLSchema" xmlns:p="http://schemas.microsoft.com/office/2006/metadata/properties" xmlns:ns2="16ccadb4-0da7-4871-bcc7-9855108e5f7d" xmlns:ns3="10e53832-cebe-459e-a67f-07b1f7e2e8e2" targetNamespace="http://schemas.microsoft.com/office/2006/metadata/properties" ma:root="true" ma:fieldsID="b82d08fc67af73b10b6c2eb1c7f7ef80" ns2:_="" ns3:_="">
    <xsd:import namespace="16ccadb4-0da7-4871-bcc7-9855108e5f7d"/>
    <xsd:import namespace="10e53832-cebe-459e-a67f-07b1f7e2e8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cadb4-0da7-4871-bcc7-9855108e5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53832-cebe-459e-a67f-07b1f7e2e8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e44e0b-b20b-4943-888b-50254e8ada95}" ma:internalName="TaxCatchAll" ma:showField="CatchAllData" ma:web="10e53832-cebe-459e-a67f-07b1f7e2e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ccadb4-0da7-4871-bcc7-9855108e5f7d">
      <Terms xmlns="http://schemas.microsoft.com/office/infopath/2007/PartnerControls"/>
    </lcf76f155ced4ddcb4097134ff3c332f>
    <TaxCatchAll xmlns="10e53832-cebe-459e-a67f-07b1f7e2e8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B55E56-55B4-45CA-93CB-D1CE2B626C55}"/>
</file>

<file path=customXml/itemProps2.xml><?xml version="1.0" encoding="utf-8"?>
<ds:datastoreItem xmlns:ds="http://schemas.openxmlformats.org/officeDocument/2006/customXml" ds:itemID="{1FF87431-2774-4E17-BE38-8A579357848D}">
  <ds:schemaRefs>
    <ds:schemaRef ds:uri="16ccadb4-0da7-4871-bcc7-9855108e5f7d"/>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2658</TotalTime>
  <Words>1346</Words>
  <Application>Microsoft Office PowerPoint</Application>
  <PresentationFormat>Widescreen</PresentationFormat>
  <Paragraphs>111</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Black</vt:lpstr>
      <vt:lpstr>Arial</vt:lpstr>
      <vt:lpstr>Calibri</vt:lpstr>
      <vt:lpstr>Google Sans</vt:lpstr>
      <vt:lpstr>Wingdings</vt:lpstr>
      <vt:lpstr>Office Theme</vt:lpstr>
      <vt:lpstr>METACAST  Mapping, Educating, Training, Applying models in continuous CASTing</vt:lpstr>
      <vt:lpstr>PowerPoint Presentation</vt:lpstr>
      <vt:lpstr>METACAST  Mapping, Educating, Training, Applying models in continuous CASTing</vt:lpstr>
      <vt:lpstr>Project ‘METACAST’ : drivers</vt:lpstr>
      <vt:lpstr>Modelling Importance</vt:lpstr>
      <vt:lpstr>Trends and skills</vt:lpstr>
      <vt:lpstr>Problems tackled by METACAST</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Michele DE SANTIS</cp:lastModifiedBy>
  <cp:revision>121</cp:revision>
  <dcterms:created xsi:type="dcterms:W3CDTF">2019-08-09T12:06:42Z</dcterms:created>
  <dcterms:modified xsi:type="dcterms:W3CDTF">2025-12-04T13:48:35Z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0x010100770E864961941C4BBD33D6AD7BC84ACC</vt:lpwstr>
  </property>
  <property fmtid="{D5CDD505-2E9C-101B-9397-08002B2CF9AE}" pid="3" name="MSIP_Label_6bd9ddd1-4d20-43f6-abfa-fc3c07406f94_Enabled">
    <vt:lpwstr>true</vt:lpwstr>
  </property>
  <property fmtid="{D5CDD505-2E9C-101B-9397-08002B2CF9AE}" pid="4" name="MSIP_Label_6bd9ddd1-4d20-43f6-abfa-fc3c07406f94_SetDate">
    <vt:lpwstr>2022-03-08T08:06:35Z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b1b6556a-f14f-4320-aab4-573310a4c7f1</vt:lpwstr>
  </property>
  <property fmtid="{D5CDD505-2E9C-101B-9397-08002B2CF9AE}" pid="9" name="MSIP_Label_6bd9ddd1-4d20-43f6-abfa-fc3c07406f94_ContentBits">
    <vt:lpwstr>0</vt:lpwstr>
  </property>
  <property fmtid="{D5CDD505-2E9C-101B-9397-08002B2CF9AE}" pid="10" name="MSIP_Label_a6175487-42af-4492-84fe-2b4054e011bd_Enabled">
    <vt:lpwstr>true</vt:lpwstr>
  </property>
  <property fmtid="{D5CDD505-2E9C-101B-9397-08002B2CF9AE}" pid="11" name="MSIP_Label_a6175487-42af-4492-84fe-2b4054e011bd_SetDate">
    <vt:lpwstr>2025-03-17T11:19:35Z</vt:lpwstr>
  </property>
  <property fmtid="{D5CDD505-2E9C-101B-9397-08002B2CF9AE}" pid="12" name="MSIP_Label_a6175487-42af-4492-84fe-2b4054e011bd_Method">
    <vt:lpwstr>Privileged</vt:lpwstr>
  </property>
  <property fmtid="{D5CDD505-2E9C-101B-9397-08002B2CF9AE}" pid="13" name="MSIP_Label_a6175487-42af-4492-84fe-2b4054e011bd_Name">
    <vt:lpwstr>Public</vt:lpwstr>
  </property>
  <property fmtid="{D5CDD505-2E9C-101B-9397-08002B2CF9AE}" pid="14" name="MSIP_Label_a6175487-42af-4492-84fe-2b4054e011bd_SiteId">
    <vt:lpwstr>76e3e3ff-fce0-45ec-a946-bc44d69a9b7e</vt:lpwstr>
  </property>
  <property fmtid="{D5CDD505-2E9C-101B-9397-08002B2CF9AE}" pid="15" name="MSIP_Label_a6175487-42af-4492-84fe-2b4054e011bd_ActionId">
    <vt:lpwstr>865e11e6-7bbe-4ece-a644-b4cc403ff22a</vt:lpwstr>
  </property>
  <property fmtid="{D5CDD505-2E9C-101B-9397-08002B2CF9AE}" pid="16" name="MSIP_Label_a6175487-42af-4492-84fe-2b4054e011bd_ContentBits">
    <vt:lpwstr>0</vt:lpwstr>
  </property>
  <property fmtid="{D5CDD505-2E9C-101B-9397-08002B2CF9AE}" pid="17" name="MSIP_Label_a6175487-42af-4492-84fe-2b4054e011bd_Tag">
    <vt:lpwstr>10, 0, 1, 1</vt:lpwstr>
  </property>
</Properties>
</file>